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38" r:id="rId1"/>
  </p:sldMasterIdLst>
  <p:notesMasterIdLst>
    <p:notesMasterId r:id="rId26"/>
  </p:notesMasterIdLst>
  <p:sldIdLst>
    <p:sldId id="256" r:id="rId2"/>
    <p:sldId id="290" r:id="rId3"/>
    <p:sldId id="287" r:id="rId4"/>
    <p:sldId id="286" r:id="rId5"/>
    <p:sldId id="291" r:id="rId6"/>
    <p:sldId id="292" r:id="rId7"/>
    <p:sldId id="294" r:id="rId8"/>
    <p:sldId id="293" r:id="rId9"/>
    <p:sldId id="295" r:id="rId10"/>
    <p:sldId id="296" r:id="rId11"/>
    <p:sldId id="297" r:id="rId12"/>
    <p:sldId id="298" r:id="rId13"/>
    <p:sldId id="299" r:id="rId14"/>
    <p:sldId id="300" r:id="rId15"/>
    <p:sldId id="301" r:id="rId16"/>
    <p:sldId id="302" r:id="rId17"/>
    <p:sldId id="303" r:id="rId18"/>
    <p:sldId id="305" r:id="rId19"/>
    <p:sldId id="304" r:id="rId20"/>
    <p:sldId id="308" r:id="rId21"/>
    <p:sldId id="288" r:id="rId22"/>
    <p:sldId id="307" r:id="rId23"/>
    <p:sldId id="284" r:id="rId24"/>
    <p:sldId id="28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13" autoAdjust="0"/>
    <p:restoredTop sz="94660"/>
  </p:normalViewPr>
  <p:slideViewPr>
    <p:cSldViewPr snapToGrid="0">
      <p:cViewPr varScale="1">
        <p:scale>
          <a:sx n="65" d="100"/>
          <a:sy n="65" d="100"/>
        </p:scale>
        <p:origin x="94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A70A97-75FD-4EBF-B6EE-50D1606C4076}" type="datetimeFigureOut">
              <a:rPr lang="en-US" smtClean="0"/>
              <a:t>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CED680-9DD0-4542-9FFC-47EC8882AB35}" type="slidenum">
              <a:rPr lang="en-US" smtClean="0"/>
              <a:t>‹#›</a:t>
            </a:fld>
            <a:endParaRPr lang="en-US"/>
          </a:p>
        </p:txBody>
      </p:sp>
    </p:spTree>
    <p:extLst>
      <p:ext uri="{BB962C8B-B14F-4D97-AF65-F5344CB8AC3E}">
        <p14:creationId xmlns:p14="http://schemas.microsoft.com/office/powerpoint/2010/main" val="401644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Strategies to consider</a:t>
            </a:r>
          </a:p>
          <a:p>
            <a:pPr marL="228600" indent="-228600">
              <a:buAutoNum type="arabicParenBoth"/>
            </a:pPr>
            <a:r>
              <a:rPr lang="en-US" dirty="0"/>
              <a:t>Accelerate income &amp; defer deductions in 2021 to reduce taxable income</a:t>
            </a:r>
          </a:p>
          <a:p>
            <a:pPr marL="228600" indent="-228600">
              <a:buAutoNum type="arabicParenBoth"/>
            </a:pPr>
            <a:r>
              <a:rPr lang="en-US" dirty="0"/>
              <a:t>Review accounting methods</a:t>
            </a:r>
          </a:p>
          <a:p>
            <a:pPr marL="228600" indent="-228600">
              <a:buAutoNum type="arabicParenBoth"/>
            </a:pPr>
            <a:r>
              <a:rPr lang="en-US" dirty="0"/>
              <a:t>Revisit choice of entity</a:t>
            </a:r>
          </a:p>
          <a:p>
            <a:pPr marL="228600" indent="-228600">
              <a:buAutoNum type="arabicParenBoth"/>
            </a:pPr>
            <a:r>
              <a:rPr lang="en-US" dirty="0"/>
              <a:t>Evaluate timing of charitable contributions</a:t>
            </a:r>
          </a:p>
          <a:p>
            <a:pPr marL="228600" indent="-228600">
              <a:buAutoNum type="arabicParenBoth"/>
            </a:pPr>
            <a:r>
              <a:rPr lang="en-US" dirty="0"/>
              <a:t>Consider Roth conversions</a:t>
            </a:r>
          </a:p>
        </p:txBody>
      </p:sp>
      <p:sp>
        <p:nvSpPr>
          <p:cNvPr id="4" name="Slide Number Placeholder 3"/>
          <p:cNvSpPr>
            <a:spLocks noGrp="1"/>
          </p:cNvSpPr>
          <p:nvPr>
            <p:ph type="sldNum" sz="quarter" idx="5"/>
          </p:nvPr>
        </p:nvSpPr>
        <p:spPr/>
        <p:txBody>
          <a:bodyPr/>
          <a:lstStyle/>
          <a:p>
            <a:fld id="{96CED680-9DD0-4542-9FFC-47EC8882AB35}" type="slidenum">
              <a:rPr lang="en-US" smtClean="0"/>
              <a:t>18</a:t>
            </a:fld>
            <a:endParaRPr lang="en-US"/>
          </a:p>
        </p:txBody>
      </p:sp>
    </p:spTree>
    <p:extLst>
      <p:ext uri="{BB962C8B-B14F-4D97-AF65-F5344CB8AC3E}">
        <p14:creationId xmlns:p14="http://schemas.microsoft.com/office/powerpoint/2010/main" val="66966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4546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2491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2561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782805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3556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8258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7499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7800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1BEF0D-F0BB-DE4B-95CE-6DB70DBA9567}" type="datetimeFigureOut">
              <a:rPr lang="en-US" smtClean="0"/>
              <a:pPr/>
              <a:t>12/6/2021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8093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086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4092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973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147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581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0075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5256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833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12/6/2021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6268715"/>
      </p:ext>
    </p:extLst>
  </p:cSld>
  <p:clrMap bg1="dk1" tx1="lt1" bg2="dk2" tx2="lt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 id="2147484150" r:id="rId12"/>
    <p:sldLayoutId id="2147484151" r:id="rId13"/>
    <p:sldLayoutId id="2147484152" r:id="rId14"/>
    <p:sldLayoutId id="2147484153" r:id="rId15"/>
    <p:sldLayoutId id="2147484154" r:id="rId16"/>
    <p:sldLayoutId id="214748415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mailto:rnajjar@bkd.com" TargetMode="External"/><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hyperlink" Target="mailto:tkontopoulos@bkd.co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267B0E0-0B85-4B6D-AFCD-0083F94E1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41DAC6C-9C47-44AD-89C8-BABF948434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8207"/>
            <a:ext cx="12192000" cy="6858000"/>
          </a:xfrm>
          <a:prstGeom prst="rect">
            <a:avLst/>
          </a:prstGeom>
        </p:spPr>
      </p:pic>
      <p:sp>
        <p:nvSpPr>
          <p:cNvPr id="14" name="Rectangle 13">
            <a:extLst>
              <a:ext uri="{FF2B5EF4-FFF2-40B4-BE49-F238E27FC236}">
                <a16:creationId xmlns:a16="http://schemas.microsoft.com/office/drawing/2014/main" id="{1879D0B7-5E33-4D25-B4AC-FAC80502F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2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4A3F9D9-DEBA-4F2F-B136-85B1AEF091F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688333"/>
            <a:ext cx="6400800" cy="185701"/>
          </a:xfrm>
          <a:prstGeom prst="rect">
            <a:avLst/>
          </a:prstGeom>
        </p:spPr>
      </p:pic>
      <p:sp>
        <p:nvSpPr>
          <p:cNvPr id="18" name="Rectangle 17">
            <a:extLst>
              <a:ext uri="{FF2B5EF4-FFF2-40B4-BE49-F238E27FC236}">
                <a16:creationId xmlns:a16="http://schemas.microsoft.com/office/drawing/2014/main" id="{E75F9095-798C-4EF6-ABD0-3498021F8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162908"/>
            <a:ext cx="6411743" cy="253218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177" y="2403231"/>
            <a:ext cx="6283324" cy="2133600"/>
          </a:xfrm>
        </p:spPr>
        <p:txBody>
          <a:bodyPr>
            <a:normAutofit fontScale="90000"/>
          </a:bodyPr>
          <a:lstStyle/>
          <a:p>
            <a:r>
              <a:rPr lang="en-US" sz="4600" dirty="0">
                <a:latin typeface="Amasis MT Pro Black" panose="02040A04050005020304" pitchFamily="18" charset="0"/>
              </a:rPr>
              <a:t>Changes to Tax Law: </a:t>
            </a:r>
            <a:br>
              <a:rPr lang="en-US" sz="4600" dirty="0">
                <a:latin typeface="Amasis MT Pro Black" panose="02040A04050005020304" pitchFamily="18" charset="0"/>
              </a:rPr>
            </a:br>
            <a:r>
              <a:rPr lang="en-US" sz="4600" dirty="0">
                <a:latin typeface="Amasis MT Pro Black" panose="02040A04050005020304" pitchFamily="18" charset="0"/>
              </a:rPr>
              <a:t>Know Before You File!</a:t>
            </a:r>
          </a:p>
        </p:txBody>
      </p:sp>
      <p:sp>
        <p:nvSpPr>
          <p:cNvPr id="3" name="Subtitle 2"/>
          <p:cNvSpPr>
            <a:spLocks noGrp="1"/>
          </p:cNvSpPr>
          <p:nvPr>
            <p:ph type="subTitle" idx="1"/>
          </p:nvPr>
        </p:nvSpPr>
        <p:spPr>
          <a:xfrm>
            <a:off x="221673" y="4831173"/>
            <a:ext cx="5651590" cy="1117687"/>
          </a:xfrm>
        </p:spPr>
        <p:txBody>
          <a:bodyPr>
            <a:normAutofit fontScale="85000" lnSpcReduction="10000"/>
          </a:bodyPr>
          <a:lstStyle/>
          <a:p>
            <a:r>
              <a:rPr lang="en-US" dirty="0">
                <a:latin typeface="Amasis MT Pro Medium" panose="02040604050005020304" pitchFamily="18" charset="0"/>
              </a:rPr>
              <a:t>Rick Najjar, Senior Managing Tax Consultant, BKD, LLP</a:t>
            </a:r>
          </a:p>
          <a:p>
            <a:r>
              <a:rPr lang="en-US" dirty="0">
                <a:latin typeface="Amasis MT Pro Medium" panose="02040604050005020304" pitchFamily="18" charset="0"/>
              </a:rPr>
              <a:t>Ted Kontopoulos, Senior Tax Consultant II, BKD, LLP</a:t>
            </a:r>
          </a:p>
          <a:p>
            <a:r>
              <a:rPr lang="en-US" dirty="0">
                <a:latin typeface="Amasis MT Pro Medium" panose="02040604050005020304" pitchFamily="18" charset="0"/>
              </a:rPr>
              <a:t>November 30, 2021</a:t>
            </a:r>
          </a:p>
        </p:txBody>
      </p:sp>
      <p:pic>
        <p:nvPicPr>
          <p:cNvPr id="5" name="Picture 4" descr="Shape&#10;&#10;Description automatically generated with low confidence">
            <a:extLst>
              <a:ext uri="{FF2B5EF4-FFF2-40B4-BE49-F238E27FC236}">
                <a16:creationId xmlns:a16="http://schemas.microsoft.com/office/drawing/2014/main" id="{1E52B461-B6A1-45B3-88A1-A2E17E9EF62E}"/>
              </a:ext>
            </a:extLst>
          </p:cNvPr>
          <p:cNvPicPr>
            <a:picLocks noChangeAspect="1"/>
          </p:cNvPicPr>
          <p:nvPr/>
        </p:nvPicPr>
        <p:blipFill>
          <a:blip r:embed="rId4"/>
          <a:stretch>
            <a:fillRect/>
          </a:stretch>
        </p:blipFill>
        <p:spPr>
          <a:xfrm>
            <a:off x="6736079" y="1024255"/>
            <a:ext cx="4809490" cy="480949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20237655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668DD-6C0E-4456-AB10-544D406B6574}"/>
              </a:ext>
            </a:extLst>
          </p:cNvPr>
          <p:cNvSpPr>
            <a:spLocks noGrp="1"/>
          </p:cNvSpPr>
          <p:nvPr>
            <p:ph type="title"/>
          </p:nvPr>
        </p:nvSpPr>
        <p:spPr/>
        <p:txBody>
          <a:bodyPr/>
          <a:lstStyle/>
          <a:p>
            <a:pPr algn="ctr"/>
            <a:r>
              <a:rPr lang="en-US" dirty="0"/>
              <a:t>Build Back Better Act (“BBBA”) Tax Proposals</a:t>
            </a:r>
          </a:p>
        </p:txBody>
      </p:sp>
      <p:graphicFrame>
        <p:nvGraphicFramePr>
          <p:cNvPr id="4" name="Table 4">
            <a:extLst>
              <a:ext uri="{FF2B5EF4-FFF2-40B4-BE49-F238E27FC236}">
                <a16:creationId xmlns:a16="http://schemas.microsoft.com/office/drawing/2014/main" id="{B102C849-F4AC-40C0-B58C-686F5A152FF8}"/>
              </a:ext>
            </a:extLst>
          </p:cNvPr>
          <p:cNvGraphicFramePr>
            <a:graphicFrameLocks noGrp="1"/>
          </p:cNvGraphicFramePr>
          <p:nvPr>
            <p:ph idx="1"/>
            <p:extLst>
              <p:ext uri="{D42A27DB-BD31-4B8C-83A1-F6EECF244321}">
                <p14:modId xmlns:p14="http://schemas.microsoft.com/office/powerpoint/2010/main" val="1579558647"/>
              </p:ext>
            </p:extLst>
          </p:nvPr>
        </p:nvGraphicFramePr>
        <p:xfrm>
          <a:off x="547687" y="2060575"/>
          <a:ext cx="10929935" cy="4409407"/>
        </p:xfrm>
        <a:graphic>
          <a:graphicData uri="http://schemas.openxmlformats.org/drawingml/2006/table">
            <a:tbl>
              <a:tblPr firstRow="1" bandRow="1">
                <a:tableStyleId>{5C22544A-7EE6-4342-B048-85BDC9FD1C3A}</a:tableStyleId>
              </a:tblPr>
              <a:tblGrid>
                <a:gridCol w="2185987">
                  <a:extLst>
                    <a:ext uri="{9D8B030D-6E8A-4147-A177-3AD203B41FA5}">
                      <a16:colId xmlns:a16="http://schemas.microsoft.com/office/drawing/2014/main" val="1770593432"/>
                    </a:ext>
                  </a:extLst>
                </a:gridCol>
                <a:gridCol w="2185987">
                  <a:extLst>
                    <a:ext uri="{9D8B030D-6E8A-4147-A177-3AD203B41FA5}">
                      <a16:colId xmlns:a16="http://schemas.microsoft.com/office/drawing/2014/main" val="1987773812"/>
                    </a:ext>
                  </a:extLst>
                </a:gridCol>
                <a:gridCol w="2185987">
                  <a:extLst>
                    <a:ext uri="{9D8B030D-6E8A-4147-A177-3AD203B41FA5}">
                      <a16:colId xmlns:a16="http://schemas.microsoft.com/office/drawing/2014/main" val="2265072741"/>
                    </a:ext>
                  </a:extLst>
                </a:gridCol>
                <a:gridCol w="2185987">
                  <a:extLst>
                    <a:ext uri="{9D8B030D-6E8A-4147-A177-3AD203B41FA5}">
                      <a16:colId xmlns:a16="http://schemas.microsoft.com/office/drawing/2014/main" val="1221807627"/>
                    </a:ext>
                  </a:extLst>
                </a:gridCol>
                <a:gridCol w="2185987">
                  <a:extLst>
                    <a:ext uri="{9D8B030D-6E8A-4147-A177-3AD203B41FA5}">
                      <a16:colId xmlns:a16="http://schemas.microsoft.com/office/drawing/2014/main" val="1659943351"/>
                    </a:ext>
                  </a:extLst>
                </a:gridCol>
              </a:tblGrid>
              <a:tr h="334678">
                <a:tc>
                  <a:txBody>
                    <a:bodyPr/>
                    <a:lstStyle/>
                    <a:p>
                      <a:pPr algn="ctr"/>
                      <a:r>
                        <a:rPr lang="en-US" dirty="0"/>
                        <a:t>Topic</a:t>
                      </a:r>
                    </a:p>
                  </a:txBody>
                  <a:tcPr/>
                </a:tc>
                <a:tc>
                  <a:txBody>
                    <a:bodyPr/>
                    <a:lstStyle/>
                    <a:p>
                      <a:pPr algn="ctr"/>
                      <a:r>
                        <a:rPr lang="en-US" dirty="0"/>
                        <a:t>Current Law</a:t>
                      </a:r>
                    </a:p>
                  </a:txBody>
                  <a:tcPr/>
                </a:tc>
                <a:tc>
                  <a:txBody>
                    <a:bodyPr/>
                    <a:lstStyle/>
                    <a:p>
                      <a:pPr algn="ctr"/>
                      <a:r>
                        <a:rPr lang="en-US" dirty="0"/>
                        <a:t>“Green Book”</a:t>
                      </a:r>
                    </a:p>
                  </a:txBody>
                  <a:tcPr/>
                </a:tc>
                <a:tc>
                  <a:txBody>
                    <a:bodyPr/>
                    <a:lstStyle/>
                    <a:p>
                      <a:pPr algn="ctr"/>
                      <a:r>
                        <a:rPr lang="en-US" dirty="0"/>
                        <a:t>Ways &amp; Means</a:t>
                      </a:r>
                    </a:p>
                  </a:txBody>
                  <a:tcPr/>
                </a:tc>
                <a:tc>
                  <a:txBody>
                    <a:bodyPr/>
                    <a:lstStyle/>
                    <a:p>
                      <a:pPr algn="ctr"/>
                      <a:r>
                        <a:rPr lang="en-US" dirty="0"/>
                        <a:t>House BBBA</a:t>
                      </a:r>
                    </a:p>
                  </a:txBody>
                  <a:tcPr/>
                </a:tc>
                <a:extLst>
                  <a:ext uri="{0D108BD9-81ED-4DB2-BD59-A6C34878D82A}">
                    <a16:rowId xmlns:a16="http://schemas.microsoft.com/office/drawing/2014/main" val="752284921"/>
                  </a:ext>
                </a:extLst>
              </a:tr>
              <a:tr h="4043647">
                <a:tc>
                  <a:txBody>
                    <a:bodyPr/>
                    <a:lstStyle/>
                    <a:p>
                      <a:r>
                        <a:rPr lang="en-US" b="1" dirty="0"/>
                        <a:t>Corporate tax rate</a:t>
                      </a:r>
                    </a:p>
                    <a:p>
                      <a:endParaRPr lang="en-US" b="1" dirty="0"/>
                    </a:p>
                  </a:txBody>
                  <a:tcPr/>
                </a:tc>
                <a:tc>
                  <a:txBody>
                    <a:bodyPr/>
                    <a:lstStyle/>
                    <a:p>
                      <a:pPr marL="285750" indent="-285750">
                        <a:buFont typeface="Wingdings" panose="05000000000000000000" pitchFamily="2" charset="2"/>
                        <a:buChar char="Ø"/>
                      </a:pPr>
                      <a:r>
                        <a:rPr lang="en-US" b="1" dirty="0"/>
                        <a:t>21%</a:t>
                      </a:r>
                      <a:r>
                        <a:rPr lang="en-US" dirty="0"/>
                        <a:t> flat rate</a:t>
                      </a:r>
                    </a:p>
                  </a:txBody>
                  <a:tcPr/>
                </a:tc>
                <a:tc>
                  <a:txBody>
                    <a:bodyPr/>
                    <a:lstStyle/>
                    <a:p>
                      <a:pPr marL="285750" indent="-285750">
                        <a:buFont typeface="Wingdings" panose="05000000000000000000" pitchFamily="2" charset="2"/>
                        <a:buChar char="Ø"/>
                      </a:pPr>
                      <a:r>
                        <a:rPr lang="en-US" b="1" dirty="0"/>
                        <a:t>28%</a:t>
                      </a:r>
                      <a:r>
                        <a:rPr lang="en-US" dirty="0"/>
                        <a:t> flat rate</a:t>
                      </a:r>
                    </a:p>
                  </a:txBody>
                  <a:tcPr/>
                </a:tc>
                <a:tc>
                  <a:txBody>
                    <a:bodyPr/>
                    <a:lstStyle/>
                    <a:p>
                      <a:pPr marL="285750" indent="-285750">
                        <a:buFont typeface="Wingdings" panose="05000000000000000000" pitchFamily="2" charset="2"/>
                        <a:buChar char="Ø"/>
                      </a:pPr>
                      <a:r>
                        <a:rPr lang="en-US" b="1" dirty="0"/>
                        <a:t>26.5%</a:t>
                      </a:r>
                      <a:r>
                        <a:rPr lang="en-US" dirty="0"/>
                        <a:t> top rate for corporations with incomes of $5M while reducing rate to </a:t>
                      </a:r>
                      <a:r>
                        <a:rPr lang="en-US" b="1" dirty="0"/>
                        <a:t>18%</a:t>
                      </a:r>
                      <a:r>
                        <a:rPr lang="en-US" dirty="0"/>
                        <a:t> for corporations with incomes less than </a:t>
                      </a:r>
                      <a:r>
                        <a:rPr lang="en-US" b="1" dirty="0"/>
                        <a:t>$400,000</a:t>
                      </a:r>
                      <a:endParaRPr lang="en-US" b="0" dirty="0"/>
                    </a:p>
                    <a:p>
                      <a:pPr marL="285750" indent="-285750">
                        <a:buFont typeface="Wingdings" panose="05000000000000000000" pitchFamily="2" charset="2"/>
                        <a:buChar char="Ø"/>
                      </a:pPr>
                      <a:r>
                        <a:rPr lang="en-US" b="0" dirty="0"/>
                        <a:t>Effective for tax years beginning after </a:t>
                      </a:r>
                      <a:r>
                        <a:rPr lang="en-US" b="1" dirty="0"/>
                        <a:t>Dec. 31, 2021</a:t>
                      </a:r>
                    </a:p>
                  </a:txBody>
                  <a:tcPr/>
                </a:tc>
                <a:tc>
                  <a:txBody>
                    <a:bodyPr/>
                    <a:lstStyle/>
                    <a:p>
                      <a:pPr marL="285750" indent="-285750">
                        <a:buFont typeface="Wingdings" panose="05000000000000000000" pitchFamily="2" charset="2"/>
                        <a:buChar char="Ø"/>
                      </a:pPr>
                      <a:r>
                        <a:rPr lang="en-US" dirty="0"/>
                        <a:t>Same as current</a:t>
                      </a:r>
                    </a:p>
                    <a:p>
                      <a:pPr marL="285750" indent="-285750">
                        <a:buFont typeface="Wingdings" panose="05000000000000000000" pitchFamily="2" charset="2"/>
                        <a:buChar char="Ø"/>
                      </a:pPr>
                      <a:r>
                        <a:rPr lang="en-US" dirty="0"/>
                        <a:t>Create new </a:t>
                      </a:r>
                      <a:r>
                        <a:rPr lang="en-US" b="1" dirty="0"/>
                        <a:t>15% corporate minimum tax</a:t>
                      </a:r>
                      <a:r>
                        <a:rPr lang="en-US" b="0" dirty="0"/>
                        <a:t> for corporations with adjusted financial statement income exceeding $1B</a:t>
                      </a:r>
                    </a:p>
                    <a:p>
                      <a:pPr marL="285750" indent="-285750">
                        <a:buFont typeface="Wingdings" panose="05000000000000000000" pitchFamily="2" charset="2"/>
                        <a:buChar char="Ø"/>
                      </a:pPr>
                      <a:r>
                        <a:rPr lang="en-US" b="0" dirty="0"/>
                        <a:t>Effective for tax years beginning after </a:t>
                      </a:r>
                      <a:r>
                        <a:rPr lang="en-US" b="1" dirty="0"/>
                        <a:t>Dec. 31, 2022</a:t>
                      </a:r>
                    </a:p>
                  </a:txBody>
                  <a:tcPr/>
                </a:tc>
                <a:extLst>
                  <a:ext uri="{0D108BD9-81ED-4DB2-BD59-A6C34878D82A}">
                    <a16:rowId xmlns:a16="http://schemas.microsoft.com/office/drawing/2014/main" val="1423311214"/>
                  </a:ext>
                </a:extLst>
              </a:tr>
            </a:tbl>
          </a:graphicData>
        </a:graphic>
      </p:graphicFrame>
    </p:spTree>
    <p:extLst>
      <p:ext uri="{BB962C8B-B14F-4D97-AF65-F5344CB8AC3E}">
        <p14:creationId xmlns:p14="http://schemas.microsoft.com/office/powerpoint/2010/main" val="3277915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668DD-6C0E-4456-AB10-544D406B6574}"/>
              </a:ext>
            </a:extLst>
          </p:cNvPr>
          <p:cNvSpPr>
            <a:spLocks noGrp="1"/>
          </p:cNvSpPr>
          <p:nvPr>
            <p:ph type="title"/>
          </p:nvPr>
        </p:nvSpPr>
        <p:spPr/>
        <p:txBody>
          <a:bodyPr/>
          <a:lstStyle/>
          <a:p>
            <a:pPr algn="ctr"/>
            <a:r>
              <a:rPr lang="en-US" dirty="0"/>
              <a:t>Build Back Better Act (“BBBA”) Tax Proposals</a:t>
            </a:r>
          </a:p>
        </p:txBody>
      </p:sp>
      <p:graphicFrame>
        <p:nvGraphicFramePr>
          <p:cNvPr id="4" name="Table 4">
            <a:extLst>
              <a:ext uri="{FF2B5EF4-FFF2-40B4-BE49-F238E27FC236}">
                <a16:creationId xmlns:a16="http://schemas.microsoft.com/office/drawing/2014/main" id="{B102C849-F4AC-40C0-B58C-686F5A152FF8}"/>
              </a:ext>
            </a:extLst>
          </p:cNvPr>
          <p:cNvGraphicFramePr>
            <a:graphicFrameLocks noGrp="1"/>
          </p:cNvGraphicFramePr>
          <p:nvPr>
            <p:ph idx="1"/>
            <p:extLst>
              <p:ext uri="{D42A27DB-BD31-4B8C-83A1-F6EECF244321}">
                <p14:modId xmlns:p14="http://schemas.microsoft.com/office/powerpoint/2010/main" val="2583458191"/>
              </p:ext>
            </p:extLst>
          </p:nvPr>
        </p:nvGraphicFramePr>
        <p:xfrm>
          <a:off x="547687" y="2060575"/>
          <a:ext cx="10929935" cy="3891749"/>
        </p:xfrm>
        <a:graphic>
          <a:graphicData uri="http://schemas.openxmlformats.org/drawingml/2006/table">
            <a:tbl>
              <a:tblPr firstRow="1" bandRow="1">
                <a:tableStyleId>{5C22544A-7EE6-4342-B048-85BDC9FD1C3A}</a:tableStyleId>
              </a:tblPr>
              <a:tblGrid>
                <a:gridCol w="2185987">
                  <a:extLst>
                    <a:ext uri="{9D8B030D-6E8A-4147-A177-3AD203B41FA5}">
                      <a16:colId xmlns:a16="http://schemas.microsoft.com/office/drawing/2014/main" val="1770593432"/>
                    </a:ext>
                  </a:extLst>
                </a:gridCol>
                <a:gridCol w="2185987">
                  <a:extLst>
                    <a:ext uri="{9D8B030D-6E8A-4147-A177-3AD203B41FA5}">
                      <a16:colId xmlns:a16="http://schemas.microsoft.com/office/drawing/2014/main" val="1987773812"/>
                    </a:ext>
                  </a:extLst>
                </a:gridCol>
                <a:gridCol w="2185987">
                  <a:extLst>
                    <a:ext uri="{9D8B030D-6E8A-4147-A177-3AD203B41FA5}">
                      <a16:colId xmlns:a16="http://schemas.microsoft.com/office/drawing/2014/main" val="2265072741"/>
                    </a:ext>
                  </a:extLst>
                </a:gridCol>
                <a:gridCol w="2185987">
                  <a:extLst>
                    <a:ext uri="{9D8B030D-6E8A-4147-A177-3AD203B41FA5}">
                      <a16:colId xmlns:a16="http://schemas.microsoft.com/office/drawing/2014/main" val="1221807627"/>
                    </a:ext>
                  </a:extLst>
                </a:gridCol>
                <a:gridCol w="2185987">
                  <a:extLst>
                    <a:ext uri="{9D8B030D-6E8A-4147-A177-3AD203B41FA5}">
                      <a16:colId xmlns:a16="http://schemas.microsoft.com/office/drawing/2014/main" val="1659943351"/>
                    </a:ext>
                  </a:extLst>
                </a:gridCol>
              </a:tblGrid>
              <a:tr h="318936">
                <a:tc>
                  <a:txBody>
                    <a:bodyPr/>
                    <a:lstStyle/>
                    <a:p>
                      <a:pPr algn="ctr"/>
                      <a:r>
                        <a:rPr lang="en-US" dirty="0"/>
                        <a:t>Topic</a:t>
                      </a:r>
                    </a:p>
                  </a:txBody>
                  <a:tcPr/>
                </a:tc>
                <a:tc>
                  <a:txBody>
                    <a:bodyPr/>
                    <a:lstStyle/>
                    <a:p>
                      <a:pPr algn="ctr"/>
                      <a:r>
                        <a:rPr lang="en-US" dirty="0"/>
                        <a:t>Current Law</a:t>
                      </a:r>
                    </a:p>
                  </a:txBody>
                  <a:tcPr/>
                </a:tc>
                <a:tc>
                  <a:txBody>
                    <a:bodyPr/>
                    <a:lstStyle/>
                    <a:p>
                      <a:pPr algn="ctr"/>
                      <a:r>
                        <a:rPr lang="en-US" dirty="0"/>
                        <a:t>“Green Book”</a:t>
                      </a:r>
                    </a:p>
                  </a:txBody>
                  <a:tcPr/>
                </a:tc>
                <a:tc>
                  <a:txBody>
                    <a:bodyPr/>
                    <a:lstStyle/>
                    <a:p>
                      <a:pPr algn="ctr"/>
                      <a:r>
                        <a:rPr lang="en-US" dirty="0"/>
                        <a:t>Ways &amp; Means</a:t>
                      </a:r>
                    </a:p>
                  </a:txBody>
                  <a:tcPr/>
                </a:tc>
                <a:tc>
                  <a:txBody>
                    <a:bodyPr/>
                    <a:lstStyle/>
                    <a:p>
                      <a:pPr algn="ctr"/>
                      <a:r>
                        <a:rPr lang="en-US" dirty="0"/>
                        <a:t>House BBBA</a:t>
                      </a:r>
                    </a:p>
                  </a:txBody>
                  <a:tcPr/>
                </a:tc>
                <a:extLst>
                  <a:ext uri="{0D108BD9-81ED-4DB2-BD59-A6C34878D82A}">
                    <a16:rowId xmlns:a16="http://schemas.microsoft.com/office/drawing/2014/main" val="752284921"/>
                  </a:ext>
                </a:extLst>
              </a:tr>
              <a:tr h="3525989">
                <a:tc>
                  <a:txBody>
                    <a:bodyPr/>
                    <a:lstStyle/>
                    <a:p>
                      <a:r>
                        <a:rPr lang="en-US" b="1" dirty="0"/>
                        <a:t>Individual rates on ordinary income</a:t>
                      </a:r>
                    </a:p>
                    <a:p>
                      <a:endParaRPr lang="en-US" b="1" dirty="0"/>
                    </a:p>
                  </a:txBody>
                  <a:tcPr/>
                </a:tc>
                <a:tc>
                  <a:txBody>
                    <a:bodyPr/>
                    <a:lstStyle/>
                    <a:p>
                      <a:pPr marL="285750" indent="-285750">
                        <a:buFont typeface="Wingdings" panose="05000000000000000000" pitchFamily="2" charset="2"/>
                        <a:buChar char="Ø"/>
                      </a:pPr>
                      <a:r>
                        <a:rPr lang="en-US" b="0" dirty="0"/>
                        <a:t>Seven brackets with top rate of </a:t>
                      </a:r>
                      <a:r>
                        <a:rPr lang="en-US" b="1" dirty="0"/>
                        <a:t>37%*</a:t>
                      </a:r>
                      <a:r>
                        <a:rPr lang="en-US" b="0" dirty="0"/>
                        <a:t> for taxable income over $523,600 single &amp; head of household (HOH); $628,300 married filing (MFJ) in 2021</a:t>
                      </a:r>
                    </a:p>
                    <a:p>
                      <a:pPr marL="285750" indent="-285750">
                        <a:buFont typeface="Wingdings" panose="05000000000000000000" pitchFamily="2" charset="2"/>
                        <a:buChar char="Ø"/>
                      </a:pPr>
                      <a:r>
                        <a:rPr lang="en-US" b="0" dirty="0"/>
                        <a:t>Expires after </a:t>
                      </a:r>
                      <a:r>
                        <a:rPr lang="en-US" b="1" dirty="0"/>
                        <a:t>Dec. 31, 2025^</a:t>
                      </a:r>
                    </a:p>
                  </a:txBody>
                  <a:tcPr/>
                </a:tc>
                <a:tc>
                  <a:txBody>
                    <a:bodyPr/>
                    <a:lstStyle/>
                    <a:p>
                      <a:pPr marL="285750" indent="-285750">
                        <a:buFont typeface="Wingdings" panose="05000000000000000000" pitchFamily="2" charset="2"/>
                        <a:buChar char="Ø"/>
                      </a:pPr>
                      <a:r>
                        <a:rPr lang="en-US" b="0" dirty="0"/>
                        <a:t>Increase top marginal rate to </a:t>
                      </a:r>
                      <a:r>
                        <a:rPr lang="en-US" b="1" dirty="0"/>
                        <a:t>39.6%</a:t>
                      </a:r>
                      <a:r>
                        <a:rPr lang="en-US" b="0" dirty="0"/>
                        <a:t> for taxable income over </a:t>
                      </a:r>
                      <a:r>
                        <a:rPr lang="en-US" b="1" dirty="0"/>
                        <a:t>$400,000</a:t>
                      </a:r>
                      <a:r>
                        <a:rPr lang="en-US" b="0" dirty="0"/>
                        <a:t> single ($450,000 MFJ)</a:t>
                      </a:r>
                    </a:p>
                    <a:p>
                      <a:pPr marL="285750" indent="-285750">
                        <a:buFont typeface="Wingdings" panose="05000000000000000000" pitchFamily="2" charset="2"/>
                        <a:buChar char="Ø"/>
                      </a:pPr>
                      <a:r>
                        <a:rPr lang="en-US" b="0" dirty="0"/>
                        <a:t>Effective for tax years beginning after </a:t>
                      </a:r>
                      <a:r>
                        <a:rPr lang="en-US" b="1" dirty="0"/>
                        <a:t>Dec. 31, 2021</a:t>
                      </a:r>
                    </a:p>
                  </a:txBody>
                  <a:tcPr/>
                </a:tc>
                <a:tc>
                  <a:txBody>
                    <a:bodyPr/>
                    <a:lstStyle/>
                    <a:p>
                      <a:pPr marL="285750" indent="-285750">
                        <a:buFont typeface="Wingdings" panose="05000000000000000000" pitchFamily="2" charset="2"/>
                        <a:buChar char="Ø"/>
                      </a:pPr>
                      <a:r>
                        <a:rPr lang="en-US" b="0" dirty="0"/>
                        <a:t>Same as “Green Book” proposal</a:t>
                      </a:r>
                    </a:p>
                  </a:txBody>
                  <a:tcPr/>
                </a:tc>
                <a:tc>
                  <a:txBody>
                    <a:bodyPr/>
                    <a:lstStyle/>
                    <a:p>
                      <a:pPr marL="285750" indent="-285750">
                        <a:buFont typeface="Wingdings" panose="05000000000000000000" pitchFamily="2" charset="2"/>
                        <a:buChar char="Ø"/>
                      </a:pPr>
                      <a:r>
                        <a:rPr lang="en-US" dirty="0"/>
                        <a:t>Not addressed (same as current law)</a:t>
                      </a:r>
                      <a:endParaRPr lang="en-US" b="1" dirty="0"/>
                    </a:p>
                  </a:txBody>
                  <a:tcPr/>
                </a:tc>
                <a:extLst>
                  <a:ext uri="{0D108BD9-81ED-4DB2-BD59-A6C34878D82A}">
                    <a16:rowId xmlns:a16="http://schemas.microsoft.com/office/drawing/2014/main" val="1423311214"/>
                  </a:ext>
                </a:extLst>
              </a:tr>
            </a:tbl>
          </a:graphicData>
        </a:graphic>
      </p:graphicFrame>
      <p:sp>
        <p:nvSpPr>
          <p:cNvPr id="3" name="TextBox 2">
            <a:extLst>
              <a:ext uri="{FF2B5EF4-FFF2-40B4-BE49-F238E27FC236}">
                <a16:creationId xmlns:a16="http://schemas.microsoft.com/office/drawing/2014/main" id="{12E6E877-7DE0-4DE7-9E42-1EE1E50F5FB8}"/>
              </a:ext>
            </a:extLst>
          </p:cNvPr>
          <p:cNvSpPr txBox="1"/>
          <p:nvPr/>
        </p:nvSpPr>
        <p:spPr>
          <a:xfrm>
            <a:off x="1238250" y="6219825"/>
            <a:ext cx="8400056" cy="461665"/>
          </a:xfrm>
          <a:prstGeom prst="rect">
            <a:avLst/>
          </a:prstGeom>
          <a:noFill/>
        </p:spPr>
        <p:txBody>
          <a:bodyPr wrap="none" rtlCol="0">
            <a:spAutoFit/>
          </a:bodyPr>
          <a:lstStyle/>
          <a:p>
            <a:r>
              <a:rPr lang="en-US" sz="1200" dirty="0"/>
              <a:t>*Plus 3.8% net investment income tax on unearned income when modified gross income exceeds certain thresholds</a:t>
            </a:r>
          </a:p>
          <a:p>
            <a:r>
              <a:rPr lang="en-US" sz="1200" dirty="0"/>
              <a:t>^Thresholds continue to be indexed for inflation using chained measurement of consumer price index where applicable</a:t>
            </a:r>
          </a:p>
        </p:txBody>
      </p:sp>
    </p:spTree>
    <p:extLst>
      <p:ext uri="{BB962C8B-B14F-4D97-AF65-F5344CB8AC3E}">
        <p14:creationId xmlns:p14="http://schemas.microsoft.com/office/powerpoint/2010/main" val="1495634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668DD-6C0E-4456-AB10-544D406B6574}"/>
              </a:ext>
            </a:extLst>
          </p:cNvPr>
          <p:cNvSpPr>
            <a:spLocks noGrp="1"/>
          </p:cNvSpPr>
          <p:nvPr>
            <p:ph type="title"/>
          </p:nvPr>
        </p:nvSpPr>
        <p:spPr/>
        <p:txBody>
          <a:bodyPr/>
          <a:lstStyle/>
          <a:p>
            <a:pPr algn="ctr"/>
            <a:r>
              <a:rPr lang="en-US" dirty="0"/>
              <a:t>Build Back Better Act (“BBBA”) Tax Proposals</a:t>
            </a:r>
          </a:p>
        </p:txBody>
      </p:sp>
      <p:graphicFrame>
        <p:nvGraphicFramePr>
          <p:cNvPr id="4" name="Table 4">
            <a:extLst>
              <a:ext uri="{FF2B5EF4-FFF2-40B4-BE49-F238E27FC236}">
                <a16:creationId xmlns:a16="http://schemas.microsoft.com/office/drawing/2014/main" id="{B102C849-F4AC-40C0-B58C-686F5A152FF8}"/>
              </a:ext>
            </a:extLst>
          </p:cNvPr>
          <p:cNvGraphicFramePr>
            <a:graphicFrameLocks noGrp="1"/>
          </p:cNvGraphicFramePr>
          <p:nvPr>
            <p:ph idx="1"/>
            <p:extLst>
              <p:ext uri="{D42A27DB-BD31-4B8C-83A1-F6EECF244321}">
                <p14:modId xmlns:p14="http://schemas.microsoft.com/office/powerpoint/2010/main" val="52692859"/>
              </p:ext>
            </p:extLst>
          </p:nvPr>
        </p:nvGraphicFramePr>
        <p:xfrm>
          <a:off x="547687" y="2060575"/>
          <a:ext cx="10929935" cy="4023360"/>
        </p:xfrm>
        <a:graphic>
          <a:graphicData uri="http://schemas.openxmlformats.org/drawingml/2006/table">
            <a:tbl>
              <a:tblPr firstRow="1" bandRow="1">
                <a:tableStyleId>{5C22544A-7EE6-4342-B048-85BDC9FD1C3A}</a:tableStyleId>
              </a:tblPr>
              <a:tblGrid>
                <a:gridCol w="2185987">
                  <a:extLst>
                    <a:ext uri="{9D8B030D-6E8A-4147-A177-3AD203B41FA5}">
                      <a16:colId xmlns:a16="http://schemas.microsoft.com/office/drawing/2014/main" val="1770593432"/>
                    </a:ext>
                  </a:extLst>
                </a:gridCol>
                <a:gridCol w="2185987">
                  <a:extLst>
                    <a:ext uri="{9D8B030D-6E8A-4147-A177-3AD203B41FA5}">
                      <a16:colId xmlns:a16="http://schemas.microsoft.com/office/drawing/2014/main" val="1987773812"/>
                    </a:ext>
                  </a:extLst>
                </a:gridCol>
                <a:gridCol w="2185987">
                  <a:extLst>
                    <a:ext uri="{9D8B030D-6E8A-4147-A177-3AD203B41FA5}">
                      <a16:colId xmlns:a16="http://schemas.microsoft.com/office/drawing/2014/main" val="2265072741"/>
                    </a:ext>
                  </a:extLst>
                </a:gridCol>
                <a:gridCol w="2185987">
                  <a:extLst>
                    <a:ext uri="{9D8B030D-6E8A-4147-A177-3AD203B41FA5}">
                      <a16:colId xmlns:a16="http://schemas.microsoft.com/office/drawing/2014/main" val="1221807627"/>
                    </a:ext>
                  </a:extLst>
                </a:gridCol>
                <a:gridCol w="2185987">
                  <a:extLst>
                    <a:ext uri="{9D8B030D-6E8A-4147-A177-3AD203B41FA5}">
                      <a16:colId xmlns:a16="http://schemas.microsoft.com/office/drawing/2014/main" val="1659943351"/>
                    </a:ext>
                  </a:extLst>
                </a:gridCol>
              </a:tblGrid>
              <a:tr h="318936">
                <a:tc>
                  <a:txBody>
                    <a:bodyPr/>
                    <a:lstStyle/>
                    <a:p>
                      <a:pPr algn="ctr"/>
                      <a:r>
                        <a:rPr lang="en-US" dirty="0"/>
                        <a:t>Topic</a:t>
                      </a:r>
                    </a:p>
                  </a:txBody>
                  <a:tcPr/>
                </a:tc>
                <a:tc>
                  <a:txBody>
                    <a:bodyPr/>
                    <a:lstStyle/>
                    <a:p>
                      <a:pPr algn="ctr"/>
                      <a:r>
                        <a:rPr lang="en-US" dirty="0"/>
                        <a:t>Current Law</a:t>
                      </a:r>
                    </a:p>
                  </a:txBody>
                  <a:tcPr/>
                </a:tc>
                <a:tc>
                  <a:txBody>
                    <a:bodyPr/>
                    <a:lstStyle/>
                    <a:p>
                      <a:pPr algn="ctr"/>
                      <a:r>
                        <a:rPr lang="en-US" dirty="0"/>
                        <a:t>“Green Book”</a:t>
                      </a:r>
                    </a:p>
                  </a:txBody>
                  <a:tcPr/>
                </a:tc>
                <a:tc>
                  <a:txBody>
                    <a:bodyPr/>
                    <a:lstStyle/>
                    <a:p>
                      <a:pPr algn="ctr"/>
                      <a:r>
                        <a:rPr lang="en-US" dirty="0"/>
                        <a:t>Ways &amp; Means</a:t>
                      </a:r>
                    </a:p>
                  </a:txBody>
                  <a:tcPr/>
                </a:tc>
                <a:tc>
                  <a:txBody>
                    <a:bodyPr/>
                    <a:lstStyle/>
                    <a:p>
                      <a:pPr algn="ctr"/>
                      <a:r>
                        <a:rPr lang="en-US" dirty="0"/>
                        <a:t>House BBBA</a:t>
                      </a:r>
                    </a:p>
                  </a:txBody>
                  <a:tcPr/>
                </a:tc>
                <a:extLst>
                  <a:ext uri="{0D108BD9-81ED-4DB2-BD59-A6C34878D82A}">
                    <a16:rowId xmlns:a16="http://schemas.microsoft.com/office/drawing/2014/main" val="752284921"/>
                  </a:ext>
                </a:extLst>
              </a:tr>
              <a:tr h="3525989">
                <a:tc>
                  <a:txBody>
                    <a:bodyPr/>
                    <a:lstStyle/>
                    <a:p>
                      <a:r>
                        <a:rPr lang="en-US" b="1" dirty="0"/>
                        <a:t>Surcharge on certain high-income taxpayers</a:t>
                      </a:r>
                    </a:p>
                    <a:p>
                      <a:endParaRPr lang="en-US" b="1" dirty="0"/>
                    </a:p>
                  </a:txBody>
                  <a:tcPr/>
                </a:tc>
                <a:tc>
                  <a:txBody>
                    <a:bodyPr/>
                    <a:lstStyle/>
                    <a:p>
                      <a:pPr marL="285750" indent="-285750">
                        <a:buFont typeface="Wingdings" panose="05000000000000000000" pitchFamily="2" charset="2"/>
                        <a:buChar char="Ø"/>
                      </a:pPr>
                      <a:r>
                        <a:rPr lang="en-US" b="0" dirty="0"/>
                        <a:t>None</a:t>
                      </a:r>
                    </a:p>
                  </a:txBody>
                  <a:tcPr/>
                </a:tc>
                <a:tc>
                  <a:txBody>
                    <a:bodyPr/>
                    <a:lstStyle/>
                    <a:p>
                      <a:pPr marL="285750" indent="-285750">
                        <a:buFont typeface="Wingdings" panose="05000000000000000000" pitchFamily="2" charset="2"/>
                        <a:buChar char="Ø"/>
                      </a:pPr>
                      <a:r>
                        <a:rPr lang="en-US" b="0" dirty="0"/>
                        <a:t>Not addressed (same as current law)</a:t>
                      </a:r>
                    </a:p>
                  </a:txBody>
                  <a:tcPr/>
                </a:tc>
                <a:tc>
                  <a:txBody>
                    <a:bodyPr/>
                    <a:lstStyle/>
                    <a:p>
                      <a:pPr marL="285750" indent="-285750">
                        <a:buFont typeface="Wingdings" panose="05000000000000000000" pitchFamily="2" charset="2"/>
                        <a:buChar char="Ø"/>
                      </a:pPr>
                      <a:r>
                        <a:rPr lang="en-US" b="0" dirty="0"/>
                        <a:t>Create </a:t>
                      </a:r>
                      <a:r>
                        <a:rPr lang="en-US" b="1" dirty="0"/>
                        <a:t>new 3% surtax</a:t>
                      </a:r>
                      <a:r>
                        <a:rPr lang="en-US" b="0" dirty="0"/>
                        <a:t> on individuals with modified adjusted gross income (MAGI)^ exceeding </a:t>
                      </a:r>
                      <a:r>
                        <a:rPr lang="en-US" b="1" dirty="0"/>
                        <a:t>$5M</a:t>
                      </a:r>
                      <a:r>
                        <a:rPr lang="en-US" b="0" dirty="0"/>
                        <a:t> ($2.5M for MFS)*</a:t>
                      </a:r>
                    </a:p>
                    <a:p>
                      <a:pPr marL="285750" indent="-285750">
                        <a:buFont typeface="Wingdings" panose="05000000000000000000" pitchFamily="2" charset="2"/>
                        <a:buChar char="Ø"/>
                      </a:pPr>
                      <a:r>
                        <a:rPr lang="en-US" b="0" dirty="0"/>
                        <a:t>Effective for tax years beginning after </a:t>
                      </a:r>
                      <a:r>
                        <a:rPr lang="en-US" b="1" dirty="0"/>
                        <a:t>Dec. 31, 2021</a:t>
                      </a:r>
                    </a:p>
                  </a:txBody>
                  <a:tcPr/>
                </a:tc>
                <a:tc>
                  <a:txBody>
                    <a:bodyPr/>
                    <a:lstStyle/>
                    <a:p>
                      <a:pPr marL="285750" indent="-285750">
                        <a:buFont typeface="Wingdings" panose="05000000000000000000" pitchFamily="2" charset="2"/>
                        <a:buChar char="Ø"/>
                      </a:pPr>
                      <a:r>
                        <a:rPr lang="en-US" dirty="0"/>
                        <a:t>Create new </a:t>
                      </a:r>
                      <a:r>
                        <a:rPr lang="en-US" b="1" dirty="0"/>
                        <a:t>5% surtax</a:t>
                      </a:r>
                      <a:r>
                        <a:rPr lang="en-US" dirty="0"/>
                        <a:t> on individuals with MAGI exceeding </a:t>
                      </a:r>
                      <a:r>
                        <a:rPr lang="en-US" b="1" dirty="0"/>
                        <a:t>$10M#</a:t>
                      </a:r>
                      <a:r>
                        <a:rPr lang="en-US" dirty="0"/>
                        <a:t> ($5M for MFS) with additional </a:t>
                      </a:r>
                      <a:r>
                        <a:rPr lang="en-US" b="1" dirty="0"/>
                        <a:t>3% tax</a:t>
                      </a:r>
                      <a:r>
                        <a:rPr lang="en-US" b="0" dirty="0"/>
                        <a:t> for MAGI over </a:t>
                      </a:r>
                      <a:r>
                        <a:rPr lang="en-US" b="1" dirty="0"/>
                        <a:t>$25M#</a:t>
                      </a:r>
                    </a:p>
                    <a:p>
                      <a:pPr marL="285750" indent="-285750">
                        <a:buFont typeface="Wingdings" panose="05000000000000000000" pitchFamily="2" charset="2"/>
                        <a:buChar char="Ø"/>
                      </a:pPr>
                      <a:r>
                        <a:rPr lang="en-US" b="0" dirty="0"/>
                        <a:t>Effective for tax years beginning after </a:t>
                      </a:r>
                      <a:r>
                        <a:rPr lang="en-US" b="1" dirty="0"/>
                        <a:t>Dec. 31, 2021</a:t>
                      </a:r>
                    </a:p>
                  </a:txBody>
                  <a:tcPr/>
                </a:tc>
                <a:extLst>
                  <a:ext uri="{0D108BD9-81ED-4DB2-BD59-A6C34878D82A}">
                    <a16:rowId xmlns:a16="http://schemas.microsoft.com/office/drawing/2014/main" val="1423311214"/>
                  </a:ext>
                </a:extLst>
              </a:tr>
            </a:tbl>
          </a:graphicData>
        </a:graphic>
      </p:graphicFrame>
      <p:sp>
        <p:nvSpPr>
          <p:cNvPr id="3" name="TextBox 2">
            <a:extLst>
              <a:ext uri="{FF2B5EF4-FFF2-40B4-BE49-F238E27FC236}">
                <a16:creationId xmlns:a16="http://schemas.microsoft.com/office/drawing/2014/main" id="{12E6E877-7DE0-4DE7-9E42-1EE1E50F5FB8}"/>
              </a:ext>
            </a:extLst>
          </p:cNvPr>
          <p:cNvSpPr txBox="1"/>
          <p:nvPr/>
        </p:nvSpPr>
        <p:spPr>
          <a:xfrm>
            <a:off x="1238250" y="6219825"/>
            <a:ext cx="5918608" cy="646331"/>
          </a:xfrm>
          <a:prstGeom prst="rect">
            <a:avLst/>
          </a:prstGeom>
          <a:noFill/>
        </p:spPr>
        <p:txBody>
          <a:bodyPr wrap="none" rtlCol="0">
            <a:spAutoFit/>
          </a:bodyPr>
          <a:lstStyle/>
          <a:p>
            <a:r>
              <a:rPr lang="en-US" sz="1200" dirty="0"/>
              <a:t>*$100,000 for trusts &amp; estates</a:t>
            </a:r>
          </a:p>
          <a:p>
            <a:r>
              <a:rPr lang="en-US" sz="1200" dirty="0"/>
              <a:t>^Adjusted gross income reduced by any deductions allowed for investment interest</a:t>
            </a:r>
          </a:p>
          <a:p>
            <a:r>
              <a:rPr lang="en-US" sz="1200" dirty="0"/>
              <a:t>#$200,000 &amp; $500,000 for trusts &amp; estates, respectively</a:t>
            </a:r>
          </a:p>
        </p:txBody>
      </p:sp>
    </p:spTree>
    <p:extLst>
      <p:ext uri="{BB962C8B-B14F-4D97-AF65-F5344CB8AC3E}">
        <p14:creationId xmlns:p14="http://schemas.microsoft.com/office/powerpoint/2010/main" val="733042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668DD-6C0E-4456-AB10-544D406B6574}"/>
              </a:ext>
            </a:extLst>
          </p:cNvPr>
          <p:cNvSpPr>
            <a:spLocks noGrp="1"/>
          </p:cNvSpPr>
          <p:nvPr>
            <p:ph type="title"/>
          </p:nvPr>
        </p:nvSpPr>
        <p:spPr/>
        <p:txBody>
          <a:bodyPr/>
          <a:lstStyle/>
          <a:p>
            <a:pPr algn="ctr"/>
            <a:r>
              <a:rPr lang="en-US" dirty="0"/>
              <a:t>Build Back Better Act (“BBBA”) Tax Proposals</a:t>
            </a:r>
          </a:p>
        </p:txBody>
      </p:sp>
      <p:graphicFrame>
        <p:nvGraphicFramePr>
          <p:cNvPr id="4" name="Table 4">
            <a:extLst>
              <a:ext uri="{FF2B5EF4-FFF2-40B4-BE49-F238E27FC236}">
                <a16:creationId xmlns:a16="http://schemas.microsoft.com/office/drawing/2014/main" id="{B102C849-F4AC-40C0-B58C-686F5A152FF8}"/>
              </a:ext>
            </a:extLst>
          </p:cNvPr>
          <p:cNvGraphicFramePr>
            <a:graphicFrameLocks noGrp="1"/>
          </p:cNvGraphicFramePr>
          <p:nvPr>
            <p:ph idx="1"/>
            <p:extLst>
              <p:ext uri="{D42A27DB-BD31-4B8C-83A1-F6EECF244321}">
                <p14:modId xmlns:p14="http://schemas.microsoft.com/office/powerpoint/2010/main" val="474643388"/>
              </p:ext>
            </p:extLst>
          </p:nvPr>
        </p:nvGraphicFramePr>
        <p:xfrm>
          <a:off x="547687" y="2060575"/>
          <a:ext cx="10929935" cy="3861269"/>
        </p:xfrm>
        <a:graphic>
          <a:graphicData uri="http://schemas.openxmlformats.org/drawingml/2006/table">
            <a:tbl>
              <a:tblPr firstRow="1" bandRow="1">
                <a:tableStyleId>{5C22544A-7EE6-4342-B048-85BDC9FD1C3A}</a:tableStyleId>
              </a:tblPr>
              <a:tblGrid>
                <a:gridCol w="2185987">
                  <a:extLst>
                    <a:ext uri="{9D8B030D-6E8A-4147-A177-3AD203B41FA5}">
                      <a16:colId xmlns:a16="http://schemas.microsoft.com/office/drawing/2014/main" val="1770593432"/>
                    </a:ext>
                  </a:extLst>
                </a:gridCol>
                <a:gridCol w="2185987">
                  <a:extLst>
                    <a:ext uri="{9D8B030D-6E8A-4147-A177-3AD203B41FA5}">
                      <a16:colId xmlns:a16="http://schemas.microsoft.com/office/drawing/2014/main" val="1987773812"/>
                    </a:ext>
                  </a:extLst>
                </a:gridCol>
                <a:gridCol w="2185987">
                  <a:extLst>
                    <a:ext uri="{9D8B030D-6E8A-4147-A177-3AD203B41FA5}">
                      <a16:colId xmlns:a16="http://schemas.microsoft.com/office/drawing/2014/main" val="2265072741"/>
                    </a:ext>
                  </a:extLst>
                </a:gridCol>
                <a:gridCol w="2185987">
                  <a:extLst>
                    <a:ext uri="{9D8B030D-6E8A-4147-A177-3AD203B41FA5}">
                      <a16:colId xmlns:a16="http://schemas.microsoft.com/office/drawing/2014/main" val="1221807627"/>
                    </a:ext>
                  </a:extLst>
                </a:gridCol>
                <a:gridCol w="2185987">
                  <a:extLst>
                    <a:ext uri="{9D8B030D-6E8A-4147-A177-3AD203B41FA5}">
                      <a16:colId xmlns:a16="http://schemas.microsoft.com/office/drawing/2014/main" val="1659943351"/>
                    </a:ext>
                  </a:extLst>
                </a:gridCol>
              </a:tblGrid>
              <a:tr h="318936">
                <a:tc>
                  <a:txBody>
                    <a:bodyPr/>
                    <a:lstStyle/>
                    <a:p>
                      <a:pPr algn="ctr"/>
                      <a:r>
                        <a:rPr lang="en-US" sz="1600" dirty="0"/>
                        <a:t>Topic</a:t>
                      </a:r>
                    </a:p>
                  </a:txBody>
                  <a:tcPr/>
                </a:tc>
                <a:tc>
                  <a:txBody>
                    <a:bodyPr/>
                    <a:lstStyle/>
                    <a:p>
                      <a:pPr algn="ctr"/>
                      <a:r>
                        <a:rPr lang="en-US" sz="1600" dirty="0"/>
                        <a:t>Current Law</a:t>
                      </a:r>
                    </a:p>
                  </a:txBody>
                  <a:tcPr/>
                </a:tc>
                <a:tc>
                  <a:txBody>
                    <a:bodyPr/>
                    <a:lstStyle/>
                    <a:p>
                      <a:pPr algn="ctr"/>
                      <a:r>
                        <a:rPr lang="en-US" sz="1600" dirty="0"/>
                        <a:t>“Green Book”</a:t>
                      </a:r>
                    </a:p>
                  </a:txBody>
                  <a:tcPr/>
                </a:tc>
                <a:tc>
                  <a:txBody>
                    <a:bodyPr/>
                    <a:lstStyle/>
                    <a:p>
                      <a:pPr algn="ctr"/>
                      <a:r>
                        <a:rPr lang="en-US" sz="1600" dirty="0"/>
                        <a:t>Ways &amp; Means</a:t>
                      </a:r>
                    </a:p>
                  </a:txBody>
                  <a:tcPr/>
                </a:tc>
                <a:tc>
                  <a:txBody>
                    <a:bodyPr/>
                    <a:lstStyle/>
                    <a:p>
                      <a:pPr algn="ctr"/>
                      <a:r>
                        <a:rPr lang="en-US" sz="1600" dirty="0"/>
                        <a:t>House BBBA</a:t>
                      </a:r>
                    </a:p>
                  </a:txBody>
                  <a:tcPr/>
                </a:tc>
                <a:extLst>
                  <a:ext uri="{0D108BD9-81ED-4DB2-BD59-A6C34878D82A}">
                    <a16:rowId xmlns:a16="http://schemas.microsoft.com/office/drawing/2014/main" val="752284921"/>
                  </a:ext>
                </a:extLst>
              </a:tr>
              <a:tr h="3525989">
                <a:tc>
                  <a:txBody>
                    <a:bodyPr/>
                    <a:lstStyle/>
                    <a:p>
                      <a:r>
                        <a:rPr lang="en-US" sz="1600" b="1" dirty="0"/>
                        <a:t>Net investment income tax (NIIT) &amp; Self-employment Contributions Act (SECA) tax</a:t>
                      </a:r>
                    </a:p>
                    <a:p>
                      <a:endParaRPr lang="en-US" sz="1600" b="1" dirty="0"/>
                    </a:p>
                  </a:txBody>
                  <a:tcPr/>
                </a:tc>
                <a:tc>
                  <a:txBody>
                    <a:bodyPr/>
                    <a:lstStyle/>
                    <a:p>
                      <a:pPr marL="285750" indent="-285750">
                        <a:buFont typeface="Wingdings" panose="05000000000000000000" pitchFamily="2" charset="2"/>
                        <a:buChar char="Ø"/>
                      </a:pPr>
                      <a:r>
                        <a:rPr lang="en-US" sz="1600" b="1" dirty="0"/>
                        <a:t>3.8%</a:t>
                      </a:r>
                      <a:r>
                        <a:rPr lang="en-US" sz="1600" b="0" dirty="0"/>
                        <a:t> on certain net investment income with MAGI over </a:t>
                      </a:r>
                      <a:r>
                        <a:rPr lang="en-US" sz="1600" b="1" dirty="0"/>
                        <a:t>$200,000 ($250,000 MFJ)^</a:t>
                      </a:r>
                    </a:p>
                    <a:p>
                      <a:pPr marL="285750" indent="-285750">
                        <a:buFont typeface="Wingdings" panose="05000000000000000000" pitchFamily="2" charset="2"/>
                        <a:buChar char="Ø"/>
                      </a:pPr>
                      <a:r>
                        <a:rPr lang="en-US" sz="1600" b="0" dirty="0"/>
                        <a:t>Self-employment earnings &amp; wages subject to 12.4% Social Security tax split between employer &amp; employee on earnings up to $142,800 in 2021*</a:t>
                      </a:r>
                    </a:p>
                  </a:txBody>
                  <a:tcPr/>
                </a:tc>
                <a:tc>
                  <a:txBody>
                    <a:bodyPr/>
                    <a:lstStyle/>
                    <a:p>
                      <a:pPr marL="285750" indent="-285750">
                        <a:buFont typeface="Wingdings" panose="05000000000000000000" pitchFamily="2" charset="2"/>
                        <a:buChar char="Ø"/>
                      </a:pPr>
                      <a:r>
                        <a:rPr lang="en-US" sz="1600" b="0" dirty="0"/>
                        <a:t>All pass-through business income of high-income taxpayers subject to either NIIT or SECA tax</a:t>
                      </a:r>
                    </a:p>
                    <a:p>
                      <a:pPr marL="285750" indent="-285750">
                        <a:buFont typeface="Wingdings" panose="05000000000000000000" pitchFamily="2" charset="2"/>
                        <a:buChar char="Ø"/>
                      </a:pPr>
                      <a:r>
                        <a:rPr lang="en-US" sz="1600" b="0" dirty="0"/>
                        <a:t>Apply SECA to ordinary business income of high-income nonpassive S corporation owners</a:t>
                      </a:r>
                    </a:p>
                  </a:txBody>
                  <a:tcPr/>
                </a:tc>
                <a:tc>
                  <a:txBody>
                    <a:bodyPr/>
                    <a:lstStyle/>
                    <a:p>
                      <a:pPr marL="285750" indent="-285750">
                        <a:buFont typeface="Wingdings" panose="05000000000000000000" pitchFamily="2" charset="2"/>
                        <a:buChar char="Ø"/>
                      </a:pPr>
                      <a:r>
                        <a:rPr lang="en-US" sz="1600" b="0" dirty="0"/>
                        <a:t>Expand NIIT to cover net investment income derived in ordinary course of trade or business for taxpayers with taxable income greater than </a:t>
                      </a:r>
                      <a:r>
                        <a:rPr lang="en-US" sz="1600" b="1" dirty="0"/>
                        <a:t>$400,000</a:t>
                      </a:r>
                      <a:r>
                        <a:rPr lang="en-US" sz="1600" b="0" dirty="0"/>
                        <a:t> single (</a:t>
                      </a:r>
                      <a:r>
                        <a:rPr lang="en-US" sz="1600" b="1" dirty="0"/>
                        <a:t>$500,000</a:t>
                      </a:r>
                      <a:r>
                        <a:rPr lang="en-US" sz="1600" b="0" dirty="0"/>
                        <a:t> MFJ) as well as </a:t>
                      </a:r>
                      <a:r>
                        <a:rPr lang="en-US" sz="1600" b="1" dirty="0"/>
                        <a:t>trusts &amp; estates</a:t>
                      </a:r>
                    </a:p>
                  </a:txBody>
                  <a:tcPr/>
                </a:tc>
                <a:tc>
                  <a:txBody>
                    <a:bodyPr/>
                    <a:lstStyle/>
                    <a:p>
                      <a:pPr marL="285750" indent="-285750">
                        <a:buFont typeface="Wingdings" panose="05000000000000000000" pitchFamily="2" charset="2"/>
                        <a:buChar char="Ø"/>
                      </a:pPr>
                      <a:r>
                        <a:rPr lang="en-US" sz="1600" dirty="0"/>
                        <a:t>Same as Ways &amp; Means proposal</a:t>
                      </a:r>
                      <a:endParaRPr lang="en-US" sz="1600" b="1" dirty="0"/>
                    </a:p>
                  </a:txBody>
                  <a:tcPr/>
                </a:tc>
                <a:extLst>
                  <a:ext uri="{0D108BD9-81ED-4DB2-BD59-A6C34878D82A}">
                    <a16:rowId xmlns:a16="http://schemas.microsoft.com/office/drawing/2014/main" val="1423311214"/>
                  </a:ext>
                </a:extLst>
              </a:tr>
            </a:tbl>
          </a:graphicData>
        </a:graphic>
      </p:graphicFrame>
      <p:sp>
        <p:nvSpPr>
          <p:cNvPr id="3" name="TextBox 2">
            <a:extLst>
              <a:ext uri="{FF2B5EF4-FFF2-40B4-BE49-F238E27FC236}">
                <a16:creationId xmlns:a16="http://schemas.microsoft.com/office/drawing/2014/main" id="{12E6E877-7DE0-4DE7-9E42-1EE1E50F5FB8}"/>
              </a:ext>
            </a:extLst>
          </p:cNvPr>
          <p:cNvSpPr txBox="1"/>
          <p:nvPr/>
        </p:nvSpPr>
        <p:spPr>
          <a:xfrm>
            <a:off x="1238250" y="6219825"/>
            <a:ext cx="5918608" cy="646331"/>
          </a:xfrm>
          <a:prstGeom prst="rect">
            <a:avLst/>
          </a:prstGeom>
          <a:noFill/>
        </p:spPr>
        <p:txBody>
          <a:bodyPr wrap="none" rtlCol="0">
            <a:spAutoFit/>
          </a:bodyPr>
          <a:lstStyle/>
          <a:p>
            <a:r>
              <a:rPr lang="en-US" sz="1200" dirty="0"/>
              <a:t>*$100,000 for trusts &amp; estates</a:t>
            </a:r>
          </a:p>
          <a:p>
            <a:r>
              <a:rPr lang="en-US" sz="1200" dirty="0"/>
              <a:t>^Adjusted gross income reduced by any deductions allowed for investment interest</a:t>
            </a:r>
          </a:p>
          <a:p>
            <a:r>
              <a:rPr lang="en-US" sz="1200" dirty="0"/>
              <a:t>#$200,000 &amp; $500,000 for trusts &amp; estates, respectively</a:t>
            </a:r>
          </a:p>
        </p:txBody>
      </p:sp>
    </p:spTree>
    <p:extLst>
      <p:ext uri="{BB962C8B-B14F-4D97-AF65-F5344CB8AC3E}">
        <p14:creationId xmlns:p14="http://schemas.microsoft.com/office/powerpoint/2010/main" val="2489599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668DD-6C0E-4456-AB10-544D406B6574}"/>
              </a:ext>
            </a:extLst>
          </p:cNvPr>
          <p:cNvSpPr>
            <a:spLocks noGrp="1"/>
          </p:cNvSpPr>
          <p:nvPr>
            <p:ph type="title"/>
          </p:nvPr>
        </p:nvSpPr>
        <p:spPr/>
        <p:txBody>
          <a:bodyPr/>
          <a:lstStyle/>
          <a:p>
            <a:pPr algn="ctr"/>
            <a:r>
              <a:rPr lang="en-US" dirty="0"/>
              <a:t>Build Back Better Act (“BBBA”) Tax Proposals</a:t>
            </a:r>
          </a:p>
        </p:txBody>
      </p:sp>
      <p:graphicFrame>
        <p:nvGraphicFramePr>
          <p:cNvPr id="4" name="Table 4">
            <a:extLst>
              <a:ext uri="{FF2B5EF4-FFF2-40B4-BE49-F238E27FC236}">
                <a16:creationId xmlns:a16="http://schemas.microsoft.com/office/drawing/2014/main" id="{B102C849-F4AC-40C0-B58C-686F5A152FF8}"/>
              </a:ext>
            </a:extLst>
          </p:cNvPr>
          <p:cNvGraphicFramePr>
            <a:graphicFrameLocks noGrp="1"/>
          </p:cNvGraphicFramePr>
          <p:nvPr>
            <p:ph idx="1"/>
            <p:extLst>
              <p:ext uri="{D42A27DB-BD31-4B8C-83A1-F6EECF244321}">
                <p14:modId xmlns:p14="http://schemas.microsoft.com/office/powerpoint/2010/main" val="3090259336"/>
              </p:ext>
            </p:extLst>
          </p:nvPr>
        </p:nvGraphicFramePr>
        <p:xfrm>
          <a:off x="547687" y="2060575"/>
          <a:ext cx="10929935" cy="3861269"/>
        </p:xfrm>
        <a:graphic>
          <a:graphicData uri="http://schemas.openxmlformats.org/drawingml/2006/table">
            <a:tbl>
              <a:tblPr firstRow="1" bandRow="1">
                <a:tableStyleId>{5C22544A-7EE6-4342-B048-85BDC9FD1C3A}</a:tableStyleId>
              </a:tblPr>
              <a:tblGrid>
                <a:gridCol w="2185987">
                  <a:extLst>
                    <a:ext uri="{9D8B030D-6E8A-4147-A177-3AD203B41FA5}">
                      <a16:colId xmlns:a16="http://schemas.microsoft.com/office/drawing/2014/main" val="1770593432"/>
                    </a:ext>
                  </a:extLst>
                </a:gridCol>
                <a:gridCol w="2185987">
                  <a:extLst>
                    <a:ext uri="{9D8B030D-6E8A-4147-A177-3AD203B41FA5}">
                      <a16:colId xmlns:a16="http://schemas.microsoft.com/office/drawing/2014/main" val="1987773812"/>
                    </a:ext>
                  </a:extLst>
                </a:gridCol>
                <a:gridCol w="2185987">
                  <a:extLst>
                    <a:ext uri="{9D8B030D-6E8A-4147-A177-3AD203B41FA5}">
                      <a16:colId xmlns:a16="http://schemas.microsoft.com/office/drawing/2014/main" val="2265072741"/>
                    </a:ext>
                  </a:extLst>
                </a:gridCol>
                <a:gridCol w="2185987">
                  <a:extLst>
                    <a:ext uri="{9D8B030D-6E8A-4147-A177-3AD203B41FA5}">
                      <a16:colId xmlns:a16="http://schemas.microsoft.com/office/drawing/2014/main" val="1221807627"/>
                    </a:ext>
                  </a:extLst>
                </a:gridCol>
                <a:gridCol w="2185987">
                  <a:extLst>
                    <a:ext uri="{9D8B030D-6E8A-4147-A177-3AD203B41FA5}">
                      <a16:colId xmlns:a16="http://schemas.microsoft.com/office/drawing/2014/main" val="1659943351"/>
                    </a:ext>
                  </a:extLst>
                </a:gridCol>
              </a:tblGrid>
              <a:tr h="318936">
                <a:tc>
                  <a:txBody>
                    <a:bodyPr/>
                    <a:lstStyle/>
                    <a:p>
                      <a:pPr algn="ctr"/>
                      <a:r>
                        <a:rPr lang="en-US" sz="1600" dirty="0"/>
                        <a:t>Topic</a:t>
                      </a:r>
                    </a:p>
                  </a:txBody>
                  <a:tcPr/>
                </a:tc>
                <a:tc>
                  <a:txBody>
                    <a:bodyPr/>
                    <a:lstStyle/>
                    <a:p>
                      <a:pPr algn="ctr"/>
                      <a:r>
                        <a:rPr lang="en-US" sz="1600" dirty="0"/>
                        <a:t>Current Law</a:t>
                      </a:r>
                    </a:p>
                  </a:txBody>
                  <a:tcPr/>
                </a:tc>
                <a:tc>
                  <a:txBody>
                    <a:bodyPr/>
                    <a:lstStyle/>
                    <a:p>
                      <a:pPr algn="ctr"/>
                      <a:r>
                        <a:rPr lang="en-US" sz="1600" dirty="0"/>
                        <a:t>“Green Book”</a:t>
                      </a:r>
                    </a:p>
                  </a:txBody>
                  <a:tcPr/>
                </a:tc>
                <a:tc>
                  <a:txBody>
                    <a:bodyPr/>
                    <a:lstStyle/>
                    <a:p>
                      <a:pPr algn="ctr"/>
                      <a:r>
                        <a:rPr lang="en-US" sz="1600" dirty="0"/>
                        <a:t>Ways &amp; Means</a:t>
                      </a:r>
                    </a:p>
                  </a:txBody>
                  <a:tcPr/>
                </a:tc>
                <a:tc>
                  <a:txBody>
                    <a:bodyPr/>
                    <a:lstStyle/>
                    <a:p>
                      <a:pPr algn="ctr"/>
                      <a:r>
                        <a:rPr lang="en-US" sz="1600" dirty="0"/>
                        <a:t>House BBBA</a:t>
                      </a:r>
                    </a:p>
                  </a:txBody>
                  <a:tcPr/>
                </a:tc>
                <a:extLst>
                  <a:ext uri="{0D108BD9-81ED-4DB2-BD59-A6C34878D82A}">
                    <a16:rowId xmlns:a16="http://schemas.microsoft.com/office/drawing/2014/main" val="752284921"/>
                  </a:ext>
                </a:extLst>
              </a:tr>
              <a:tr h="3525989">
                <a:tc>
                  <a:txBody>
                    <a:bodyPr/>
                    <a:lstStyle/>
                    <a:p>
                      <a:r>
                        <a:rPr lang="en-US" sz="1600" b="1" dirty="0"/>
                        <a:t>Capital gains rate (including qualified dividends rate)</a:t>
                      </a:r>
                    </a:p>
                    <a:p>
                      <a:endParaRPr lang="en-US" sz="1600" b="1" dirty="0"/>
                    </a:p>
                  </a:txBody>
                  <a:tcPr/>
                </a:tc>
                <a:tc>
                  <a:txBody>
                    <a:bodyPr/>
                    <a:lstStyle/>
                    <a:p>
                      <a:pPr marL="285750" indent="-285750">
                        <a:buFont typeface="Wingdings" panose="05000000000000000000" pitchFamily="2" charset="2"/>
                        <a:buChar char="Ø"/>
                      </a:pPr>
                      <a:r>
                        <a:rPr lang="en-US" sz="1600" b="0" dirty="0"/>
                        <a:t>Top rate of </a:t>
                      </a:r>
                      <a:r>
                        <a:rPr lang="en-US" sz="1600" b="1" dirty="0"/>
                        <a:t>20%*</a:t>
                      </a:r>
                      <a:endParaRPr lang="en-US" sz="1600" b="0" dirty="0"/>
                    </a:p>
                  </a:txBody>
                  <a:tcPr/>
                </a:tc>
                <a:tc>
                  <a:txBody>
                    <a:bodyPr/>
                    <a:lstStyle/>
                    <a:p>
                      <a:pPr marL="285750" indent="-285750">
                        <a:buFont typeface="Wingdings" panose="05000000000000000000" pitchFamily="2" charset="2"/>
                        <a:buChar char="Ø"/>
                      </a:pPr>
                      <a:r>
                        <a:rPr lang="en-US" sz="1600" b="1" dirty="0"/>
                        <a:t>Top marginal tax rate</a:t>
                      </a:r>
                      <a:r>
                        <a:rPr lang="en-US" sz="1600" b="0" dirty="0"/>
                        <a:t> for taxpayers with adjusted gross income more than </a:t>
                      </a:r>
                      <a:r>
                        <a:rPr lang="en-US" sz="1600" b="1" dirty="0"/>
                        <a:t>$1 million ($500,000 MFS)^</a:t>
                      </a:r>
                    </a:p>
                    <a:p>
                      <a:pPr marL="285750" indent="-285750">
                        <a:buFont typeface="Wingdings" panose="05000000000000000000" pitchFamily="2" charset="2"/>
                        <a:buChar char="Ø"/>
                      </a:pPr>
                      <a:r>
                        <a:rPr lang="en-US" sz="1600" b="0" dirty="0"/>
                        <a:t>Effective for gains recognized after </a:t>
                      </a:r>
                      <a:r>
                        <a:rPr lang="en-US" sz="1600" b="1" dirty="0"/>
                        <a:t>date of announcement (April 28, 2021)</a:t>
                      </a:r>
                    </a:p>
                  </a:txBody>
                  <a:tcPr/>
                </a:tc>
                <a:tc>
                  <a:txBody>
                    <a:bodyPr/>
                    <a:lstStyle/>
                    <a:p>
                      <a:pPr marL="285750" indent="-285750">
                        <a:buFont typeface="Wingdings" panose="05000000000000000000" pitchFamily="2" charset="2"/>
                        <a:buChar char="Ø"/>
                      </a:pPr>
                      <a:r>
                        <a:rPr lang="en-US" sz="1600" b="0" dirty="0"/>
                        <a:t>Top rate of </a:t>
                      </a:r>
                      <a:r>
                        <a:rPr lang="en-US" sz="1600" b="1" dirty="0"/>
                        <a:t>25%</a:t>
                      </a:r>
                      <a:r>
                        <a:rPr lang="en-US" sz="1600" b="0" dirty="0"/>
                        <a:t> effective for any transactions completed after </a:t>
                      </a:r>
                      <a:r>
                        <a:rPr lang="en-US" sz="1600" b="1" dirty="0"/>
                        <a:t>September 13, 2021</a:t>
                      </a:r>
                      <a:r>
                        <a:rPr lang="en-US" sz="1600" b="0" dirty="0"/>
                        <a:t>, subject to binding contract exception</a:t>
                      </a:r>
                      <a:endParaRPr lang="en-US" sz="1600" b="1" dirty="0"/>
                    </a:p>
                  </a:txBody>
                  <a:tcPr/>
                </a:tc>
                <a:tc>
                  <a:txBody>
                    <a:bodyPr/>
                    <a:lstStyle/>
                    <a:p>
                      <a:pPr marL="285750" indent="-285750">
                        <a:buFont typeface="Wingdings" panose="05000000000000000000" pitchFamily="2" charset="2"/>
                        <a:buChar char="Ø"/>
                      </a:pPr>
                      <a:r>
                        <a:rPr lang="en-US" sz="1600" dirty="0"/>
                        <a:t>Not addressed (same as current law)</a:t>
                      </a:r>
                      <a:endParaRPr lang="en-US" sz="1600" b="1" dirty="0"/>
                    </a:p>
                  </a:txBody>
                  <a:tcPr/>
                </a:tc>
                <a:extLst>
                  <a:ext uri="{0D108BD9-81ED-4DB2-BD59-A6C34878D82A}">
                    <a16:rowId xmlns:a16="http://schemas.microsoft.com/office/drawing/2014/main" val="1423311214"/>
                  </a:ext>
                </a:extLst>
              </a:tr>
            </a:tbl>
          </a:graphicData>
        </a:graphic>
      </p:graphicFrame>
      <p:sp>
        <p:nvSpPr>
          <p:cNvPr id="3" name="TextBox 2">
            <a:extLst>
              <a:ext uri="{FF2B5EF4-FFF2-40B4-BE49-F238E27FC236}">
                <a16:creationId xmlns:a16="http://schemas.microsoft.com/office/drawing/2014/main" id="{12E6E877-7DE0-4DE7-9E42-1EE1E50F5FB8}"/>
              </a:ext>
            </a:extLst>
          </p:cNvPr>
          <p:cNvSpPr txBox="1"/>
          <p:nvPr/>
        </p:nvSpPr>
        <p:spPr>
          <a:xfrm>
            <a:off x="1238250" y="6219825"/>
            <a:ext cx="7269939" cy="461665"/>
          </a:xfrm>
          <a:prstGeom prst="rect">
            <a:avLst/>
          </a:prstGeom>
          <a:noFill/>
        </p:spPr>
        <p:txBody>
          <a:bodyPr wrap="none" rtlCol="0">
            <a:spAutoFit/>
          </a:bodyPr>
          <a:lstStyle/>
          <a:p>
            <a:r>
              <a:rPr lang="en-US" sz="1200" dirty="0"/>
              <a:t>*Plus 3.8% </a:t>
            </a:r>
            <a:r>
              <a:rPr lang="en-US" sz="1200" b="0" dirty="0"/>
              <a:t>on certain net investment income for individuals with MAGI over </a:t>
            </a:r>
            <a:r>
              <a:rPr lang="en-US" sz="1200" b="1" dirty="0"/>
              <a:t>$200,000 ($250,000 MFJ)</a:t>
            </a:r>
            <a:endParaRPr lang="en-US" sz="1200" dirty="0"/>
          </a:p>
          <a:p>
            <a:r>
              <a:rPr lang="en-US" sz="1200" dirty="0"/>
              <a:t>^Adjusted gross income reduced by any deductions allowed for investment interest</a:t>
            </a:r>
          </a:p>
        </p:txBody>
      </p:sp>
    </p:spTree>
    <p:extLst>
      <p:ext uri="{BB962C8B-B14F-4D97-AF65-F5344CB8AC3E}">
        <p14:creationId xmlns:p14="http://schemas.microsoft.com/office/powerpoint/2010/main" val="87465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668DD-6C0E-4456-AB10-544D406B6574}"/>
              </a:ext>
            </a:extLst>
          </p:cNvPr>
          <p:cNvSpPr>
            <a:spLocks noGrp="1"/>
          </p:cNvSpPr>
          <p:nvPr>
            <p:ph type="title"/>
          </p:nvPr>
        </p:nvSpPr>
        <p:spPr/>
        <p:txBody>
          <a:bodyPr/>
          <a:lstStyle/>
          <a:p>
            <a:pPr algn="ctr"/>
            <a:r>
              <a:rPr lang="en-US" dirty="0"/>
              <a:t>Build Back Better Act (“BBBA”) Tax Proposals</a:t>
            </a:r>
          </a:p>
        </p:txBody>
      </p:sp>
      <p:graphicFrame>
        <p:nvGraphicFramePr>
          <p:cNvPr id="4" name="Table 4">
            <a:extLst>
              <a:ext uri="{FF2B5EF4-FFF2-40B4-BE49-F238E27FC236}">
                <a16:creationId xmlns:a16="http://schemas.microsoft.com/office/drawing/2014/main" id="{B102C849-F4AC-40C0-B58C-686F5A152FF8}"/>
              </a:ext>
            </a:extLst>
          </p:cNvPr>
          <p:cNvGraphicFramePr>
            <a:graphicFrameLocks noGrp="1"/>
          </p:cNvGraphicFramePr>
          <p:nvPr>
            <p:ph idx="1"/>
            <p:extLst>
              <p:ext uri="{D42A27DB-BD31-4B8C-83A1-F6EECF244321}">
                <p14:modId xmlns:p14="http://schemas.microsoft.com/office/powerpoint/2010/main" val="2158769415"/>
              </p:ext>
            </p:extLst>
          </p:nvPr>
        </p:nvGraphicFramePr>
        <p:xfrm>
          <a:off x="547687" y="2060575"/>
          <a:ext cx="10929935" cy="3861269"/>
        </p:xfrm>
        <a:graphic>
          <a:graphicData uri="http://schemas.openxmlformats.org/drawingml/2006/table">
            <a:tbl>
              <a:tblPr firstRow="1" bandRow="1">
                <a:tableStyleId>{5C22544A-7EE6-4342-B048-85BDC9FD1C3A}</a:tableStyleId>
              </a:tblPr>
              <a:tblGrid>
                <a:gridCol w="2185987">
                  <a:extLst>
                    <a:ext uri="{9D8B030D-6E8A-4147-A177-3AD203B41FA5}">
                      <a16:colId xmlns:a16="http://schemas.microsoft.com/office/drawing/2014/main" val="1770593432"/>
                    </a:ext>
                  </a:extLst>
                </a:gridCol>
                <a:gridCol w="2185987">
                  <a:extLst>
                    <a:ext uri="{9D8B030D-6E8A-4147-A177-3AD203B41FA5}">
                      <a16:colId xmlns:a16="http://schemas.microsoft.com/office/drawing/2014/main" val="1987773812"/>
                    </a:ext>
                  </a:extLst>
                </a:gridCol>
                <a:gridCol w="2185987">
                  <a:extLst>
                    <a:ext uri="{9D8B030D-6E8A-4147-A177-3AD203B41FA5}">
                      <a16:colId xmlns:a16="http://schemas.microsoft.com/office/drawing/2014/main" val="2265072741"/>
                    </a:ext>
                  </a:extLst>
                </a:gridCol>
                <a:gridCol w="2185987">
                  <a:extLst>
                    <a:ext uri="{9D8B030D-6E8A-4147-A177-3AD203B41FA5}">
                      <a16:colId xmlns:a16="http://schemas.microsoft.com/office/drawing/2014/main" val="1221807627"/>
                    </a:ext>
                  </a:extLst>
                </a:gridCol>
                <a:gridCol w="2185987">
                  <a:extLst>
                    <a:ext uri="{9D8B030D-6E8A-4147-A177-3AD203B41FA5}">
                      <a16:colId xmlns:a16="http://schemas.microsoft.com/office/drawing/2014/main" val="1659943351"/>
                    </a:ext>
                  </a:extLst>
                </a:gridCol>
              </a:tblGrid>
              <a:tr h="318936">
                <a:tc>
                  <a:txBody>
                    <a:bodyPr/>
                    <a:lstStyle/>
                    <a:p>
                      <a:pPr algn="ctr"/>
                      <a:r>
                        <a:rPr lang="en-US" sz="1600" dirty="0"/>
                        <a:t>Topic</a:t>
                      </a:r>
                    </a:p>
                  </a:txBody>
                  <a:tcPr/>
                </a:tc>
                <a:tc>
                  <a:txBody>
                    <a:bodyPr/>
                    <a:lstStyle/>
                    <a:p>
                      <a:pPr algn="ctr"/>
                      <a:r>
                        <a:rPr lang="en-US" sz="1600" dirty="0"/>
                        <a:t>Current Law</a:t>
                      </a:r>
                    </a:p>
                  </a:txBody>
                  <a:tcPr/>
                </a:tc>
                <a:tc>
                  <a:txBody>
                    <a:bodyPr/>
                    <a:lstStyle/>
                    <a:p>
                      <a:pPr algn="ctr"/>
                      <a:r>
                        <a:rPr lang="en-US" sz="1600" dirty="0"/>
                        <a:t>“Green Book”</a:t>
                      </a:r>
                    </a:p>
                  </a:txBody>
                  <a:tcPr/>
                </a:tc>
                <a:tc>
                  <a:txBody>
                    <a:bodyPr/>
                    <a:lstStyle/>
                    <a:p>
                      <a:pPr algn="ctr"/>
                      <a:r>
                        <a:rPr lang="en-US" sz="1600" dirty="0"/>
                        <a:t>Ways &amp; Means</a:t>
                      </a:r>
                    </a:p>
                  </a:txBody>
                  <a:tcPr/>
                </a:tc>
                <a:tc>
                  <a:txBody>
                    <a:bodyPr/>
                    <a:lstStyle/>
                    <a:p>
                      <a:pPr algn="ctr"/>
                      <a:r>
                        <a:rPr lang="en-US" sz="1600" dirty="0"/>
                        <a:t>House BBBA</a:t>
                      </a:r>
                    </a:p>
                  </a:txBody>
                  <a:tcPr/>
                </a:tc>
                <a:extLst>
                  <a:ext uri="{0D108BD9-81ED-4DB2-BD59-A6C34878D82A}">
                    <a16:rowId xmlns:a16="http://schemas.microsoft.com/office/drawing/2014/main" val="752284921"/>
                  </a:ext>
                </a:extLst>
              </a:tr>
              <a:tr h="3525989">
                <a:tc>
                  <a:txBody>
                    <a:bodyPr/>
                    <a:lstStyle/>
                    <a:p>
                      <a:r>
                        <a:rPr lang="en-US" sz="1600" b="1" dirty="0"/>
                        <a:t>Estate &amp; gift lifetime exemption</a:t>
                      </a:r>
                    </a:p>
                    <a:p>
                      <a:endParaRPr lang="en-US" sz="1600" b="1" dirty="0"/>
                    </a:p>
                  </a:txBody>
                  <a:tcPr/>
                </a:tc>
                <a:tc>
                  <a:txBody>
                    <a:bodyPr/>
                    <a:lstStyle/>
                    <a:p>
                      <a:pPr marL="285750" indent="-285750">
                        <a:buFont typeface="Wingdings" panose="05000000000000000000" pitchFamily="2" charset="2"/>
                        <a:buChar char="Ø"/>
                      </a:pPr>
                      <a:r>
                        <a:rPr lang="en-US" sz="1600" b="0" dirty="0"/>
                        <a:t>$10 million per person*^</a:t>
                      </a:r>
                    </a:p>
                  </a:txBody>
                  <a:tcPr/>
                </a:tc>
                <a:tc>
                  <a:txBody>
                    <a:bodyPr/>
                    <a:lstStyle/>
                    <a:p>
                      <a:pPr marL="285750" indent="-285750">
                        <a:buFont typeface="Wingdings" panose="05000000000000000000" pitchFamily="2" charset="2"/>
                        <a:buChar char="Ø"/>
                      </a:pPr>
                      <a:r>
                        <a:rPr lang="en-US" sz="1600" b="0" dirty="0"/>
                        <a:t>Not addressed (same as current law)</a:t>
                      </a:r>
                    </a:p>
                  </a:txBody>
                  <a:tcPr/>
                </a:tc>
                <a:tc>
                  <a:txBody>
                    <a:bodyPr/>
                    <a:lstStyle/>
                    <a:p>
                      <a:pPr marL="285750" indent="-285750">
                        <a:buFont typeface="Wingdings" panose="05000000000000000000" pitchFamily="2" charset="2"/>
                        <a:buChar char="Ø"/>
                      </a:pPr>
                      <a:r>
                        <a:rPr lang="en-US" sz="1600" b="1" dirty="0"/>
                        <a:t>$5 million</a:t>
                      </a:r>
                      <a:r>
                        <a:rPr lang="en-US" sz="1600" b="0" dirty="0"/>
                        <a:t> per person*</a:t>
                      </a:r>
                    </a:p>
                    <a:p>
                      <a:pPr marL="285750" indent="-285750">
                        <a:buFont typeface="Wingdings" panose="05000000000000000000" pitchFamily="2" charset="2"/>
                        <a:buChar char="Ø"/>
                      </a:pPr>
                      <a:r>
                        <a:rPr lang="en-US" sz="1600" b="0" dirty="0"/>
                        <a:t>Apply to estates of decedents dying &amp; gifts made after </a:t>
                      </a:r>
                      <a:r>
                        <a:rPr lang="en-US" sz="1600" b="1" dirty="0"/>
                        <a:t>Dec. 31, 2021</a:t>
                      </a:r>
                    </a:p>
                  </a:txBody>
                  <a:tcPr/>
                </a:tc>
                <a:tc>
                  <a:txBody>
                    <a:bodyPr/>
                    <a:lstStyle/>
                    <a:p>
                      <a:pPr marL="285750" indent="-285750">
                        <a:buFont typeface="Wingdings" panose="05000000000000000000" pitchFamily="2" charset="2"/>
                        <a:buChar char="Ø"/>
                      </a:pPr>
                      <a:r>
                        <a:rPr lang="en-US" sz="1600" dirty="0"/>
                        <a:t>Not addressed (same as current law)</a:t>
                      </a:r>
                      <a:endParaRPr lang="en-US" sz="1600" b="1" dirty="0"/>
                    </a:p>
                  </a:txBody>
                  <a:tcPr/>
                </a:tc>
                <a:extLst>
                  <a:ext uri="{0D108BD9-81ED-4DB2-BD59-A6C34878D82A}">
                    <a16:rowId xmlns:a16="http://schemas.microsoft.com/office/drawing/2014/main" val="1423311214"/>
                  </a:ext>
                </a:extLst>
              </a:tr>
            </a:tbl>
          </a:graphicData>
        </a:graphic>
      </p:graphicFrame>
      <p:sp>
        <p:nvSpPr>
          <p:cNvPr id="3" name="TextBox 2">
            <a:extLst>
              <a:ext uri="{FF2B5EF4-FFF2-40B4-BE49-F238E27FC236}">
                <a16:creationId xmlns:a16="http://schemas.microsoft.com/office/drawing/2014/main" id="{12E6E877-7DE0-4DE7-9E42-1EE1E50F5FB8}"/>
              </a:ext>
            </a:extLst>
          </p:cNvPr>
          <p:cNvSpPr txBox="1"/>
          <p:nvPr/>
        </p:nvSpPr>
        <p:spPr>
          <a:xfrm>
            <a:off x="1238250" y="6219825"/>
            <a:ext cx="8518679" cy="461665"/>
          </a:xfrm>
          <a:prstGeom prst="rect">
            <a:avLst/>
          </a:prstGeom>
          <a:noFill/>
        </p:spPr>
        <p:txBody>
          <a:bodyPr wrap="none" rtlCol="0">
            <a:spAutoFit/>
          </a:bodyPr>
          <a:lstStyle/>
          <a:p>
            <a:r>
              <a:rPr lang="en-US" sz="1200" dirty="0"/>
              <a:t>*Adjusted annually for inflation.  Currently $11.7 million in 2021; would be approximately $6.3 million in 2022 if enacted</a:t>
            </a:r>
          </a:p>
          <a:p>
            <a:r>
              <a:rPr lang="en-US" sz="1200" dirty="0"/>
              <a:t>^Expires after Dec. 31, 2025</a:t>
            </a:r>
          </a:p>
        </p:txBody>
      </p:sp>
    </p:spTree>
    <p:extLst>
      <p:ext uri="{BB962C8B-B14F-4D97-AF65-F5344CB8AC3E}">
        <p14:creationId xmlns:p14="http://schemas.microsoft.com/office/powerpoint/2010/main" val="3743434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668DD-6C0E-4456-AB10-544D406B6574}"/>
              </a:ext>
            </a:extLst>
          </p:cNvPr>
          <p:cNvSpPr>
            <a:spLocks noGrp="1"/>
          </p:cNvSpPr>
          <p:nvPr>
            <p:ph type="title"/>
          </p:nvPr>
        </p:nvSpPr>
        <p:spPr/>
        <p:txBody>
          <a:bodyPr/>
          <a:lstStyle/>
          <a:p>
            <a:pPr algn="ctr"/>
            <a:r>
              <a:rPr lang="en-US" dirty="0"/>
              <a:t>Other Notable BBBA Framework Updates</a:t>
            </a:r>
          </a:p>
        </p:txBody>
      </p:sp>
      <p:sp>
        <p:nvSpPr>
          <p:cNvPr id="3" name="TextBox 2">
            <a:extLst>
              <a:ext uri="{FF2B5EF4-FFF2-40B4-BE49-F238E27FC236}">
                <a16:creationId xmlns:a16="http://schemas.microsoft.com/office/drawing/2014/main" id="{12E6E877-7DE0-4DE7-9E42-1EE1E50F5FB8}"/>
              </a:ext>
            </a:extLst>
          </p:cNvPr>
          <p:cNvSpPr txBox="1"/>
          <p:nvPr/>
        </p:nvSpPr>
        <p:spPr>
          <a:xfrm>
            <a:off x="1238250" y="6219825"/>
            <a:ext cx="8518679" cy="461665"/>
          </a:xfrm>
          <a:prstGeom prst="rect">
            <a:avLst/>
          </a:prstGeom>
          <a:noFill/>
        </p:spPr>
        <p:txBody>
          <a:bodyPr wrap="none" rtlCol="0">
            <a:spAutoFit/>
          </a:bodyPr>
          <a:lstStyle/>
          <a:p>
            <a:r>
              <a:rPr lang="en-US" sz="1200" dirty="0"/>
              <a:t>*Adjusted annually for inflation.  Currently $11.7 million in 2021; would be approximately $6.3 million in 2022 if enacted</a:t>
            </a:r>
          </a:p>
          <a:p>
            <a:r>
              <a:rPr lang="en-US" sz="1200" dirty="0"/>
              <a:t>^Expires after Dec. 31, 2025</a:t>
            </a:r>
          </a:p>
        </p:txBody>
      </p:sp>
      <p:sp>
        <p:nvSpPr>
          <p:cNvPr id="6" name="Content Placeholder 5">
            <a:extLst>
              <a:ext uri="{FF2B5EF4-FFF2-40B4-BE49-F238E27FC236}">
                <a16:creationId xmlns:a16="http://schemas.microsoft.com/office/drawing/2014/main" id="{6BE44E20-FBF8-499C-A417-C149BE4F1DA1}"/>
              </a:ext>
            </a:extLst>
          </p:cNvPr>
          <p:cNvSpPr>
            <a:spLocks noGrp="1"/>
          </p:cNvSpPr>
          <p:nvPr>
            <p:ph idx="1"/>
          </p:nvPr>
        </p:nvSpPr>
        <p:spPr/>
        <p:txBody>
          <a:bodyPr/>
          <a:lstStyle/>
          <a:p>
            <a:r>
              <a:rPr lang="en-US" dirty="0"/>
              <a:t>Provide $44.89 billion in additional funding for IRS enforcement of taxpayers with taxable income of $400,000 &amp; above</a:t>
            </a:r>
          </a:p>
          <a:p>
            <a:endParaRPr lang="en-US" dirty="0"/>
          </a:p>
          <a:p>
            <a:r>
              <a:rPr lang="en-US" dirty="0"/>
              <a:t>Increase today’s $10,000 limitation on deduction for state &amp; local taxes to $80,000 ($40,000 for MFS &amp; trusts/estates) for 2021-2030</a:t>
            </a:r>
          </a:p>
          <a:p>
            <a:endParaRPr lang="en-US" dirty="0"/>
          </a:p>
          <a:p>
            <a:r>
              <a:rPr lang="en-US" dirty="0"/>
              <a:t>Provide expanded clean energy tax credits for 10 years</a:t>
            </a:r>
          </a:p>
        </p:txBody>
      </p:sp>
    </p:spTree>
    <p:extLst>
      <p:ext uri="{BB962C8B-B14F-4D97-AF65-F5344CB8AC3E}">
        <p14:creationId xmlns:p14="http://schemas.microsoft.com/office/powerpoint/2010/main" val="1143306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FBCC6-CED9-4A05-9082-CE816FCD1E33}"/>
              </a:ext>
            </a:extLst>
          </p:cNvPr>
          <p:cNvSpPr>
            <a:spLocks noGrp="1"/>
          </p:cNvSpPr>
          <p:nvPr>
            <p:ph type="title"/>
          </p:nvPr>
        </p:nvSpPr>
        <p:spPr/>
        <p:txBody>
          <a:bodyPr/>
          <a:lstStyle/>
          <a:p>
            <a:pPr algn="ctr"/>
            <a:r>
              <a:rPr lang="en-US" dirty="0"/>
              <a:t>Strategies &amp; Planning Considerations</a:t>
            </a:r>
          </a:p>
        </p:txBody>
      </p:sp>
    </p:spTree>
    <p:extLst>
      <p:ext uri="{BB962C8B-B14F-4D97-AF65-F5344CB8AC3E}">
        <p14:creationId xmlns:p14="http://schemas.microsoft.com/office/powerpoint/2010/main" val="3256292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FBCC6-CED9-4A05-9082-CE816FCD1E33}"/>
              </a:ext>
            </a:extLst>
          </p:cNvPr>
          <p:cNvSpPr>
            <a:spLocks noGrp="1"/>
          </p:cNvSpPr>
          <p:nvPr>
            <p:ph type="title"/>
          </p:nvPr>
        </p:nvSpPr>
        <p:spPr/>
        <p:txBody>
          <a:bodyPr/>
          <a:lstStyle/>
          <a:p>
            <a:pPr algn="ctr"/>
            <a:r>
              <a:rPr lang="en-US" dirty="0"/>
              <a:t>3 Steps to Plan Amid Uncertainty</a:t>
            </a:r>
          </a:p>
        </p:txBody>
      </p:sp>
      <p:sp>
        <p:nvSpPr>
          <p:cNvPr id="3" name="Content Placeholder 2">
            <a:extLst>
              <a:ext uri="{FF2B5EF4-FFF2-40B4-BE49-F238E27FC236}">
                <a16:creationId xmlns:a16="http://schemas.microsoft.com/office/drawing/2014/main" id="{AE5DEB69-A083-4736-970E-14B2AFBACAF7}"/>
              </a:ext>
            </a:extLst>
          </p:cNvPr>
          <p:cNvSpPr>
            <a:spLocks noGrp="1"/>
          </p:cNvSpPr>
          <p:nvPr>
            <p:ph idx="1"/>
          </p:nvPr>
        </p:nvSpPr>
        <p:spPr/>
        <p:txBody>
          <a:bodyPr/>
          <a:lstStyle/>
          <a:p>
            <a:pPr marL="457200" indent="-457200">
              <a:buAutoNum type="arabicPeriod"/>
            </a:pPr>
            <a:r>
              <a:rPr lang="en-US" dirty="0"/>
              <a:t>Review your current tax situation</a:t>
            </a:r>
          </a:p>
          <a:p>
            <a:pPr marL="457200" indent="-457200">
              <a:buAutoNum type="arabicPeriod"/>
            </a:pPr>
            <a:endParaRPr lang="en-US" dirty="0"/>
          </a:p>
          <a:p>
            <a:pPr marL="457200" indent="-457200">
              <a:buAutoNum type="arabicPeriod"/>
            </a:pPr>
            <a:r>
              <a:rPr lang="en-US" dirty="0"/>
              <a:t>Financially model possible outcomes &amp; strategies</a:t>
            </a:r>
          </a:p>
          <a:p>
            <a:pPr lvl="1"/>
            <a:r>
              <a:rPr lang="en-US" dirty="0"/>
              <a:t>Assess timing of income, gains &amp; deductions</a:t>
            </a:r>
          </a:p>
          <a:p>
            <a:pPr lvl="1"/>
            <a:r>
              <a:rPr lang="en-US" dirty="0"/>
              <a:t>Evaluate choice of entity &amp; structure</a:t>
            </a:r>
          </a:p>
          <a:p>
            <a:pPr lvl="1"/>
            <a:r>
              <a:rPr lang="en-US" dirty="0"/>
              <a:t>Revisit your estate &amp; philanthropic plans</a:t>
            </a:r>
          </a:p>
          <a:p>
            <a:pPr marL="457200" indent="-457200">
              <a:buAutoNum type="arabicPeriod"/>
            </a:pPr>
            <a:endParaRPr lang="en-US" dirty="0"/>
          </a:p>
          <a:p>
            <a:pPr marL="457200" indent="-457200">
              <a:buAutoNum type="arabicPeriod"/>
            </a:pPr>
            <a:r>
              <a:rPr lang="en-US" dirty="0"/>
              <a:t>Maintain flexibility &amp; keep options open</a:t>
            </a:r>
          </a:p>
          <a:p>
            <a:pPr marL="457200" indent="-457200">
              <a:buAutoNum type="arabicPeriod"/>
            </a:pPr>
            <a:endParaRPr lang="en-US" dirty="0"/>
          </a:p>
        </p:txBody>
      </p:sp>
    </p:spTree>
    <p:extLst>
      <p:ext uri="{BB962C8B-B14F-4D97-AF65-F5344CB8AC3E}">
        <p14:creationId xmlns:p14="http://schemas.microsoft.com/office/powerpoint/2010/main" val="3225960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FBCC6-CED9-4A05-9082-CE816FCD1E33}"/>
              </a:ext>
            </a:extLst>
          </p:cNvPr>
          <p:cNvSpPr>
            <a:spLocks noGrp="1"/>
          </p:cNvSpPr>
          <p:nvPr>
            <p:ph type="title"/>
          </p:nvPr>
        </p:nvSpPr>
        <p:spPr/>
        <p:txBody>
          <a:bodyPr/>
          <a:lstStyle/>
          <a:p>
            <a:pPr algn="ctr"/>
            <a:r>
              <a:rPr lang="en-US" dirty="0"/>
              <a:t>Federal U.S. Tax Summary By The Numbers</a:t>
            </a:r>
          </a:p>
        </p:txBody>
      </p:sp>
      <p:sp>
        <p:nvSpPr>
          <p:cNvPr id="4" name="Content Placeholder 7">
            <a:extLst>
              <a:ext uri="{FF2B5EF4-FFF2-40B4-BE49-F238E27FC236}">
                <a16:creationId xmlns:a16="http://schemas.microsoft.com/office/drawing/2014/main" id="{2572560F-F091-478B-8C8A-964BB7ABA8C9}"/>
              </a:ext>
            </a:extLst>
          </p:cNvPr>
          <p:cNvSpPr txBox="1">
            <a:spLocks/>
          </p:cNvSpPr>
          <p:nvPr/>
        </p:nvSpPr>
        <p:spPr>
          <a:xfrm>
            <a:off x="3307080" y="2368791"/>
            <a:ext cx="7137394" cy="106020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a:t>Top ordinary income tax rate for individuals</a:t>
            </a:r>
            <a:endParaRPr lang="en-US" dirty="0"/>
          </a:p>
        </p:txBody>
      </p:sp>
      <p:sp>
        <p:nvSpPr>
          <p:cNvPr id="5" name="Content Placeholder 7">
            <a:extLst>
              <a:ext uri="{FF2B5EF4-FFF2-40B4-BE49-F238E27FC236}">
                <a16:creationId xmlns:a16="http://schemas.microsoft.com/office/drawing/2014/main" id="{527B2FBF-AEF7-45C0-8640-031B627FAA89}"/>
              </a:ext>
            </a:extLst>
          </p:cNvPr>
          <p:cNvSpPr txBox="1">
            <a:spLocks/>
          </p:cNvSpPr>
          <p:nvPr/>
        </p:nvSpPr>
        <p:spPr>
          <a:xfrm>
            <a:off x="838200" y="2055164"/>
            <a:ext cx="2468880" cy="111329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spcAft>
                <a:spcPts val="600"/>
              </a:spcAft>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6000" b="1" dirty="0">
                <a:solidFill>
                  <a:srgbClr val="CB2031"/>
                </a:solidFill>
              </a:rPr>
              <a:t>48.8%</a:t>
            </a:r>
          </a:p>
        </p:txBody>
      </p:sp>
      <p:sp>
        <p:nvSpPr>
          <p:cNvPr id="6" name="Content Placeholder 7">
            <a:extLst>
              <a:ext uri="{FF2B5EF4-FFF2-40B4-BE49-F238E27FC236}">
                <a16:creationId xmlns:a16="http://schemas.microsoft.com/office/drawing/2014/main" id="{20DF5986-D179-403D-A7AC-DA95D8DF4835}"/>
              </a:ext>
            </a:extLst>
          </p:cNvPr>
          <p:cNvSpPr txBox="1">
            <a:spLocks/>
          </p:cNvSpPr>
          <p:nvPr/>
        </p:nvSpPr>
        <p:spPr>
          <a:xfrm>
            <a:off x="838200" y="3689540"/>
            <a:ext cx="7855424" cy="106020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spcAft>
                <a:spcPts val="600"/>
              </a:spcAft>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Top capital gains rate after December 31, 2021*</a:t>
            </a:r>
          </a:p>
        </p:txBody>
      </p:sp>
      <p:sp>
        <p:nvSpPr>
          <p:cNvPr id="7" name="Content Placeholder 7">
            <a:extLst>
              <a:ext uri="{FF2B5EF4-FFF2-40B4-BE49-F238E27FC236}">
                <a16:creationId xmlns:a16="http://schemas.microsoft.com/office/drawing/2014/main" id="{F4CE1319-AE79-45CA-A066-3BC88A32CC61}"/>
              </a:ext>
            </a:extLst>
          </p:cNvPr>
          <p:cNvSpPr txBox="1">
            <a:spLocks/>
          </p:cNvSpPr>
          <p:nvPr/>
        </p:nvSpPr>
        <p:spPr>
          <a:xfrm>
            <a:off x="8693624" y="3432412"/>
            <a:ext cx="2468880" cy="111329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spcAft>
                <a:spcPts val="600"/>
              </a:spcAft>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6000" b="1" dirty="0">
                <a:solidFill>
                  <a:srgbClr val="CB2031"/>
                </a:solidFill>
              </a:rPr>
              <a:t>31.8%</a:t>
            </a:r>
          </a:p>
        </p:txBody>
      </p:sp>
      <p:sp>
        <p:nvSpPr>
          <p:cNvPr id="8" name="Content Placeholder 7">
            <a:extLst>
              <a:ext uri="{FF2B5EF4-FFF2-40B4-BE49-F238E27FC236}">
                <a16:creationId xmlns:a16="http://schemas.microsoft.com/office/drawing/2014/main" id="{85646B98-901C-4711-8575-32FA10CBB1E0}"/>
              </a:ext>
            </a:extLst>
          </p:cNvPr>
          <p:cNvSpPr txBox="1">
            <a:spLocks/>
          </p:cNvSpPr>
          <p:nvPr/>
        </p:nvSpPr>
        <p:spPr>
          <a:xfrm>
            <a:off x="3307080" y="4820946"/>
            <a:ext cx="7137394" cy="106020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spcAft>
                <a:spcPts val="600"/>
              </a:spcAft>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Top rate for corporations</a:t>
            </a:r>
          </a:p>
        </p:txBody>
      </p:sp>
      <p:sp>
        <p:nvSpPr>
          <p:cNvPr id="9" name="Content Placeholder 7">
            <a:extLst>
              <a:ext uri="{FF2B5EF4-FFF2-40B4-BE49-F238E27FC236}">
                <a16:creationId xmlns:a16="http://schemas.microsoft.com/office/drawing/2014/main" id="{B2177E49-5ECC-4C8E-B636-3060C2136C1E}"/>
              </a:ext>
            </a:extLst>
          </p:cNvPr>
          <p:cNvSpPr txBox="1">
            <a:spLocks/>
          </p:cNvSpPr>
          <p:nvPr/>
        </p:nvSpPr>
        <p:spPr>
          <a:xfrm>
            <a:off x="838200" y="4507319"/>
            <a:ext cx="2468880" cy="111329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spcAft>
                <a:spcPts val="600"/>
              </a:spcAft>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6000" b="1" dirty="0">
                <a:solidFill>
                  <a:srgbClr val="CB2031"/>
                </a:solidFill>
              </a:rPr>
              <a:t>21%</a:t>
            </a:r>
          </a:p>
        </p:txBody>
      </p:sp>
      <p:sp>
        <p:nvSpPr>
          <p:cNvPr id="10" name="Footer Placeholder 2">
            <a:extLst>
              <a:ext uri="{FF2B5EF4-FFF2-40B4-BE49-F238E27FC236}">
                <a16:creationId xmlns:a16="http://schemas.microsoft.com/office/drawing/2014/main" id="{F7C21C1A-E5E9-495C-91A7-E9EA0E173700}"/>
              </a:ext>
            </a:extLst>
          </p:cNvPr>
          <p:cNvSpPr txBox="1">
            <a:spLocks/>
          </p:cNvSpPr>
          <p:nvPr/>
        </p:nvSpPr>
        <p:spPr>
          <a:xfrm>
            <a:off x="1121509" y="6209101"/>
            <a:ext cx="7796248" cy="512374"/>
          </a:xfrm>
          <a:prstGeom prst="rect">
            <a:avLst/>
          </a:prstGeom>
        </p:spPr>
        <p:txBody>
          <a:bodyPr vert="horz" lIns="91440" tIns="45720" rIns="91440" bIns="45720" rtlCol="0" anchor="t" anchorCtr="0"/>
          <a:lstStyle>
            <a:defPPr>
              <a:defRPr lang="en-US"/>
            </a:defPPr>
            <a:lvl1pPr marL="0" algn="r"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buClr>
                <a:schemeClr val="accent1"/>
              </a:buClr>
            </a:pPr>
            <a:r>
              <a:rPr lang="en-US" sz="1100" i="1" dirty="0">
                <a:solidFill>
                  <a:schemeClr val="tx1"/>
                </a:solidFill>
              </a:rPr>
              <a:t>*Top capital gains rate would be 28.8% between September 14, 2021 and December 31, 2021</a:t>
            </a:r>
          </a:p>
        </p:txBody>
      </p:sp>
    </p:spTree>
    <p:extLst>
      <p:ext uri="{BB962C8B-B14F-4D97-AF65-F5344CB8AC3E}">
        <p14:creationId xmlns:p14="http://schemas.microsoft.com/office/powerpoint/2010/main" val="2483722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Text&#10;&#10;Description automatically generated">
            <a:extLst>
              <a:ext uri="{FF2B5EF4-FFF2-40B4-BE49-F238E27FC236}">
                <a16:creationId xmlns:a16="http://schemas.microsoft.com/office/drawing/2014/main" id="{96621397-5B5B-4F12-A467-46A405B6AC2E}"/>
              </a:ext>
            </a:extLst>
          </p:cNvPr>
          <p:cNvPicPr>
            <a:picLocks noGrp="1" noChangeAspect="1"/>
          </p:cNvPicPr>
          <p:nvPr>
            <p:ph idx="4294967295"/>
          </p:nvPr>
        </p:nvPicPr>
        <p:blipFill rotWithShape="1">
          <a:blip r:embed="rId2"/>
          <a:srcRect b="7211"/>
          <a:stretch/>
        </p:blipFill>
        <p:spPr>
          <a:xfrm>
            <a:off x="3380952" y="0"/>
            <a:ext cx="5743997" cy="6890730"/>
          </a:xfrm>
          <a:effectLst>
            <a:softEdge rad="12700"/>
          </a:effectLst>
        </p:spPr>
      </p:pic>
    </p:spTree>
    <p:extLst>
      <p:ext uri="{BB962C8B-B14F-4D97-AF65-F5344CB8AC3E}">
        <p14:creationId xmlns:p14="http://schemas.microsoft.com/office/powerpoint/2010/main" val="1500311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FBCC6-CED9-4A05-9082-CE816FCD1E33}"/>
              </a:ext>
            </a:extLst>
          </p:cNvPr>
          <p:cNvSpPr>
            <a:spLocks noGrp="1"/>
          </p:cNvSpPr>
          <p:nvPr>
            <p:ph type="title"/>
          </p:nvPr>
        </p:nvSpPr>
        <p:spPr/>
        <p:txBody>
          <a:bodyPr/>
          <a:lstStyle/>
          <a:p>
            <a:pPr algn="ctr"/>
            <a:r>
              <a:rPr lang="en-US" dirty="0"/>
              <a:t>Illinois Tax Law Changes </a:t>
            </a:r>
          </a:p>
        </p:txBody>
      </p:sp>
    </p:spTree>
    <p:extLst>
      <p:ext uri="{BB962C8B-B14F-4D97-AF65-F5344CB8AC3E}">
        <p14:creationId xmlns:p14="http://schemas.microsoft.com/office/powerpoint/2010/main" val="883135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74394-5FAA-4F99-B01C-A1A71836B915}"/>
              </a:ext>
            </a:extLst>
          </p:cNvPr>
          <p:cNvSpPr>
            <a:spLocks noGrp="1"/>
          </p:cNvSpPr>
          <p:nvPr>
            <p:ph type="title"/>
          </p:nvPr>
        </p:nvSpPr>
        <p:spPr/>
        <p:txBody>
          <a:bodyPr/>
          <a:lstStyle/>
          <a:p>
            <a:r>
              <a:rPr lang="en-US" dirty="0"/>
              <a:t>Business and Personal Income Tax Changes</a:t>
            </a:r>
          </a:p>
        </p:txBody>
      </p:sp>
      <p:sp>
        <p:nvSpPr>
          <p:cNvPr id="3" name="Content Placeholder 2">
            <a:extLst>
              <a:ext uri="{FF2B5EF4-FFF2-40B4-BE49-F238E27FC236}">
                <a16:creationId xmlns:a16="http://schemas.microsoft.com/office/drawing/2014/main" id="{74ED1F04-31AE-4F80-AD4B-F41D530FF5F1}"/>
              </a:ext>
            </a:extLst>
          </p:cNvPr>
          <p:cNvSpPr>
            <a:spLocks noGrp="1"/>
          </p:cNvSpPr>
          <p:nvPr>
            <p:ph idx="1"/>
          </p:nvPr>
        </p:nvSpPr>
        <p:spPr/>
        <p:txBody>
          <a:bodyPr>
            <a:normAutofit/>
          </a:bodyPr>
          <a:lstStyle/>
          <a:p>
            <a:r>
              <a:rPr lang="en-US" dirty="0"/>
              <a:t>4.95% Individual Income Tax Rate for 2022</a:t>
            </a:r>
          </a:p>
          <a:p>
            <a:pPr marL="0" indent="0">
              <a:buNone/>
            </a:pPr>
            <a:endParaRPr lang="en-US" dirty="0"/>
          </a:p>
          <a:p>
            <a:r>
              <a:rPr lang="en-US" dirty="0"/>
              <a:t>Governor Pritzker signed into law the Optional Pass-Through Entity Tax, a state and local tax cap (“SALT Cap”) workaround for partnerships and S corporations for tax years 2021 – 2025</a:t>
            </a:r>
          </a:p>
          <a:p>
            <a:pPr marL="0" indent="0">
              <a:buNone/>
            </a:pPr>
            <a:endParaRPr lang="en-US" dirty="0"/>
          </a:p>
          <a:p>
            <a:r>
              <a:rPr lang="en-US" dirty="0"/>
              <a:t>Illinois decouples from the 100% federal bonus depreciation for all taxpayers starting with tax years ending on or after Dec. 31, 2021</a:t>
            </a:r>
          </a:p>
        </p:txBody>
      </p:sp>
    </p:spTree>
    <p:extLst>
      <p:ext uri="{BB962C8B-B14F-4D97-AF65-F5344CB8AC3E}">
        <p14:creationId xmlns:p14="http://schemas.microsoft.com/office/powerpoint/2010/main" val="3132819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74394-5FAA-4F99-B01C-A1A71836B915}"/>
              </a:ext>
            </a:extLst>
          </p:cNvPr>
          <p:cNvSpPr>
            <a:spLocks noGrp="1"/>
          </p:cNvSpPr>
          <p:nvPr>
            <p:ph type="title"/>
          </p:nvPr>
        </p:nvSpPr>
        <p:spPr/>
        <p:txBody>
          <a:bodyPr/>
          <a:lstStyle/>
          <a:p>
            <a:r>
              <a:rPr lang="en-US" dirty="0">
                <a:latin typeface="+mj-lt"/>
              </a:rPr>
              <a:t>Impact of COVID-19 and Remote Work Arrangements</a:t>
            </a:r>
            <a:endParaRPr lang="en-US" dirty="0"/>
          </a:p>
        </p:txBody>
      </p:sp>
      <p:sp>
        <p:nvSpPr>
          <p:cNvPr id="3" name="Content Placeholder 2">
            <a:extLst>
              <a:ext uri="{FF2B5EF4-FFF2-40B4-BE49-F238E27FC236}">
                <a16:creationId xmlns:a16="http://schemas.microsoft.com/office/drawing/2014/main" id="{74ED1F04-31AE-4F80-AD4B-F41D530FF5F1}"/>
              </a:ext>
            </a:extLst>
          </p:cNvPr>
          <p:cNvSpPr>
            <a:spLocks noGrp="1"/>
          </p:cNvSpPr>
          <p:nvPr>
            <p:ph idx="1"/>
          </p:nvPr>
        </p:nvSpPr>
        <p:spPr/>
        <p:txBody>
          <a:bodyPr>
            <a:normAutofit fontScale="70000" lnSpcReduction="20000"/>
          </a:bodyPr>
          <a:lstStyle/>
          <a:p>
            <a:r>
              <a:rPr lang="en-US" b="0" i="0" dirty="0">
                <a:effectLst/>
                <a:latin typeface="+mj-lt"/>
              </a:rPr>
              <a:t>Illinois if employee is telecommuting from there for more than 30 days Illinois Department of Revenue issued an informational bulletin that said that “out-of-state employers who normally would not be required to withhold Illinois income tax from employees that are Illinois residents may now be subject to Illinois withholding requirements.”</a:t>
            </a:r>
          </a:p>
          <a:p>
            <a:endParaRPr lang="en-US" b="0" i="0" dirty="0">
              <a:effectLst/>
              <a:latin typeface="+mj-lt"/>
            </a:endParaRPr>
          </a:p>
          <a:p>
            <a:r>
              <a:rPr lang="en-US" b="0" i="0" dirty="0">
                <a:effectLst/>
                <a:latin typeface="+mj-lt"/>
              </a:rPr>
              <a:t>The Department also notes that if employees do not have Illinois income tax withheld by their employers, they could owe Illinois income tax and be subject to estimated tax payment requirements</a:t>
            </a:r>
          </a:p>
          <a:p>
            <a:pPr marL="0" indent="0">
              <a:buNone/>
            </a:pPr>
            <a:r>
              <a:rPr lang="en-US" b="0" i="0" dirty="0">
                <a:effectLst/>
                <a:latin typeface="+mj-lt"/>
              </a:rPr>
              <a:t> </a:t>
            </a:r>
          </a:p>
          <a:p>
            <a:pPr lvl="1"/>
            <a:r>
              <a:rPr lang="en-US" b="0" i="0" dirty="0">
                <a:effectLst/>
                <a:latin typeface="+mj-lt"/>
              </a:rPr>
              <a:t>Estimated tax payments are required if employees reasonably expect their tax liability to exceed $1,000 after subtracting their Illinois withholding, pass-through withholding, and various tax credits</a:t>
            </a:r>
          </a:p>
          <a:p>
            <a:pPr marL="457200" lvl="1" indent="0">
              <a:buNone/>
            </a:pPr>
            <a:endParaRPr lang="en-US" b="0" i="0" dirty="0">
              <a:effectLst/>
              <a:latin typeface="+mj-lt"/>
            </a:endParaRPr>
          </a:p>
          <a:p>
            <a:r>
              <a:rPr lang="en-US" dirty="0">
                <a:latin typeface="+mj-lt"/>
              </a:rPr>
              <a:t>Local Tax Concerns </a:t>
            </a:r>
          </a:p>
        </p:txBody>
      </p:sp>
    </p:spTree>
    <p:extLst>
      <p:ext uri="{BB962C8B-B14F-4D97-AF65-F5344CB8AC3E}">
        <p14:creationId xmlns:p14="http://schemas.microsoft.com/office/powerpoint/2010/main" val="3524735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A97529DD-0019-4F2B-AAE6-A82A2FADB61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2" name="Picture 21">
            <a:extLst>
              <a:ext uri="{FF2B5EF4-FFF2-40B4-BE49-F238E27FC236}">
                <a16:creationId xmlns:a16="http://schemas.microsoft.com/office/drawing/2014/main" id="{F4B5AAB9-9C0B-4191-9D8C-E92806CC26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24" name="Picture 23">
            <a:extLst>
              <a:ext uri="{FF2B5EF4-FFF2-40B4-BE49-F238E27FC236}">
                <a16:creationId xmlns:a16="http://schemas.microsoft.com/office/drawing/2014/main" id="{07B0D32C-9323-4E07-8AE3-7AFF933481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26" name="Rectangle 25">
            <a:extLst>
              <a:ext uri="{FF2B5EF4-FFF2-40B4-BE49-F238E27FC236}">
                <a16:creationId xmlns:a16="http://schemas.microsoft.com/office/drawing/2014/main" id="{CE97D32F-1315-4522-AF1E-BCA3A653F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DE5DADF0-4577-4642-B07A-3E27915F36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descr="Many question marks on black background">
            <a:extLst>
              <a:ext uri="{FF2B5EF4-FFF2-40B4-BE49-F238E27FC236}">
                <a16:creationId xmlns:a16="http://schemas.microsoft.com/office/drawing/2014/main" id="{F21572A7-27B4-442A-B1AC-37CD31F9BB15}"/>
              </a:ext>
            </a:extLst>
          </p:cNvPr>
          <p:cNvPicPr>
            <a:picLocks noChangeAspect="1"/>
          </p:cNvPicPr>
          <p:nvPr/>
        </p:nvPicPr>
        <p:blipFill rotWithShape="1">
          <a:blip r:embed="rId5"/>
          <a:srcRect l="9091" t="16170"/>
          <a:stretch/>
        </p:blipFill>
        <p:spPr>
          <a:xfrm>
            <a:off x="-3176" y="10"/>
            <a:ext cx="12192000" cy="6857991"/>
          </a:xfrm>
          <a:prstGeom prst="rect">
            <a:avLst/>
          </a:prstGeom>
        </p:spPr>
      </p:pic>
      <p:sp>
        <p:nvSpPr>
          <p:cNvPr id="30" name="Rectangle 29">
            <a:extLst>
              <a:ext uri="{FF2B5EF4-FFF2-40B4-BE49-F238E27FC236}">
                <a16:creationId xmlns:a16="http://schemas.microsoft.com/office/drawing/2014/main" id="{8C8D824E-2FE2-436D-BA86-C0386D8FA9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249541"/>
            <a:ext cx="8968085" cy="1660332"/>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EDE93D0-714C-4B6F-9A4C-32467EA02081}"/>
              </a:ext>
            </a:extLst>
          </p:cNvPr>
          <p:cNvSpPr>
            <a:spLocks noGrp="1"/>
          </p:cNvSpPr>
          <p:nvPr>
            <p:ph type="title"/>
          </p:nvPr>
        </p:nvSpPr>
        <p:spPr>
          <a:xfrm>
            <a:off x="680322" y="4402667"/>
            <a:ext cx="8133478" cy="940240"/>
          </a:xfrm>
        </p:spPr>
        <p:txBody>
          <a:bodyPr vert="horz" lIns="91440" tIns="45720" rIns="91440" bIns="45720" rtlCol="0" anchor="b">
            <a:normAutofit/>
          </a:bodyPr>
          <a:lstStyle/>
          <a:p>
            <a:pPr algn="r"/>
            <a:r>
              <a:rPr lang="en-US" sz="4800" dirty="0">
                <a:latin typeface="Amasis MT Pro Black" panose="02040A04050005020304" pitchFamily="18" charset="0"/>
              </a:rPr>
              <a:t>Questions?</a:t>
            </a:r>
          </a:p>
        </p:txBody>
      </p:sp>
      <p:sp>
        <p:nvSpPr>
          <p:cNvPr id="32" name="Rectangle 31">
            <a:extLst>
              <a:ext uri="{FF2B5EF4-FFF2-40B4-BE49-F238E27FC236}">
                <a16:creationId xmlns:a16="http://schemas.microsoft.com/office/drawing/2014/main" id="{D4E62E99-E55A-4404-B79D-9C8CC85234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4249541"/>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6F2B71E6-6516-4BB6-B895-35E8F28921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02314"/>
            <a:ext cx="8968085" cy="275942"/>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BB39608-D59B-4A40-BD24-A3B510F02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5902314"/>
            <a:ext cx="3080285" cy="275942"/>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EBC932A4-02D7-43A6-9261-CE4AD9D957D7}"/>
              </a:ext>
            </a:extLst>
          </p:cNvPr>
          <p:cNvSpPr>
            <a:spLocks noGrp="1"/>
          </p:cNvSpPr>
          <p:nvPr>
            <p:ph idx="1"/>
          </p:nvPr>
        </p:nvSpPr>
        <p:spPr>
          <a:xfrm>
            <a:off x="551012" y="491278"/>
            <a:ext cx="9613861" cy="3599316"/>
          </a:xfrm>
        </p:spPr>
        <p:txBody>
          <a:bodyPr>
            <a:normAutofit fontScale="92500" lnSpcReduction="10000"/>
          </a:bodyPr>
          <a:lstStyle/>
          <a:p>
            <a:pPr marL="0" indent="0" algn="ctr">
              <a:buNone/>
            </a:pPr>
            <a:r>
              <a:rPr lang="en-US" sz="3000" b="1" dirty="0">
                <a:latin typeface="+mj-lt"/>
              </a:rPr>
              <a:t>Contact Information</a:t>
            </a:r>
            <a:endParaRPr lang="en-US" b="1" dirty="0">
              <a:latin typeface="+mj-lt"/>
            </a:endParaRPr>
          </a:p>
          <a:p>
            <a:pPr marL="0" indent="0">
              <a:buNone/>
            </a:pPr>
            <a:endParaRPr lang="en-US" dirty="0">
              <a:latin typeface="+mj-lt"/>
            </a:endParaRPr>
          </a:p>
          <a:p>
            <a:pPr marL="0" indent="0">
              <a:buNone/>
            </a:pPr>
            <a:r>
              <a:rPr lang="en-US" b="1" dirty="0">
                <a:latin typeface="+mj-lt"/>
              </a:rPr>
              <a:t>Rick Najjar</a:t>
            </a:r>
          </a:p>
          <a:p>
            <a:r>
              <a:rPr lang="en-US" dirty="0">
                <a:latin typeface="+mj-lt"/>
                <a:hlinkClick r:id="rId8"/>
              </a:rPr>
              <a:t>rnajjar@bkd.com</a:t>
            </a:r>
            <a:endParaRPr lang="en-US" dirty="0">
              <a:latin typeface="+mj-lt"/>
            </a:endParaRPr>
          </a:p>
          <a:p>
            <a:r>
              <a:rPr lang="en-US" dirty="0">
                <a:latin typeface="+mj-lt"/>
              </a:rPr>
              <a:t>(816) 221-6300 (ext. 21331)</a:t>
            </a:r>
          </a:p>
          <a:p>
            <a:pPr marL="0" indent="0">
              <a:buNone/>
            </a:pPr>
            <a:endParaRPr lang="en-US" dirty="0">
              <a:latin typeface="+mj-lt"/>
            </a:endParaRPr>
          </a:p>
          <a:p>
            <a:pPr marL="0" indent="0">
              <a:buNone/>
            </a:pPr>
            <a:r>
              <a:rPr lang="en-US" b="1" dirty="0">
                <a:latin typeface="+mj-lt"/>
              </a:rPr>
              <a:t>Ted Kontopoulos</a:t>
            </a:r>
          </a:p>
          <a:p>
            <a:r>
              <a:rPr lang="en-US" dirty="0">
                <a:latin typeface="+mj-lt"/>
                <a:hlinkClick r:id="rId9"/>
              </a:rPr>
              <a:t>tkontopoulos@bkd.com</a:t>
            </a:r>
            <a:endParaRPr lang="en-US" dirty="0">
              <a:latin typeface="+mj-lt"/>
            </a:endParaRPr>
          </a:p>
          <a:p>
            <a:r>
              <a:rPr lang="en-US" dirty="0">
                <a:latin typeface="+mj-lt"/>
              </a:rPr>
              <a:t>(312) 270-2526</a:t>
            </a:r>
          </a:p>
        </p:txBody>
      </p:sp>
    </p:spTree>
    <p:extLst>
      <p:ext uri="{BB962C8B-B14F-4D97-AF65-F5344CB8AC3E}">
        <p14:creationId xmlns:p14="http://schemas.microsoft.com/office/powerpoint/2010/main" val="266619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D77D54DE-D35C-41CF-B0BE-209030A71D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C1BE412D-E43A-40F7-9D40-9A608E43CD4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8207"/>
            <a:ext cx="12192000" cy="6858000"/>
          </a:xfrm>
          <a:prstGeom prst="rect">
            <a:avLst/>
          </a:prstGeom>
        </p:spPr>
      </p:pic>
      <p:sp>
        <p:nvSpPr>
          <p:cNvPr id="27" name="Rectangle 26">
            <a:extLst>
              <a:ext uri="{FF2B5EF4-FFF2-40B4-BE49-F238E27FC236}">
                <a16:creationId xmlns:a16="http://schemas.microsoft.com/office/drawing/2014/main" id="{7F1DCE60-EE3E-40AD-A094-D46BBD7D91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0FD92A14-1D99-4216-ACAD-12048C4DF9B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31" name="Rectangle 30">
            <a:extLst>
              <a:ext uri="{FF2B5EF4-FFF2-40B4-BE49-F238E27FC236}">
                <a16:creationId xmlns:a16="http://schemas.microsoft.com/office/drawing/2014/main" id="{85AB53B8-E9E6-4D13-AEB2-716CF5D06C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41890" y="2063262"/>
            <a:ext cx="4682358" cy="2661138"/>
          </a:xfrm>
        </p:spPr>
        <p:txBody>
          <a:bodyPr>
            <a:noAutofit/>
          </a:bodyPr>
          <a:lstStyle/>
          <a:p>
            <a:r>
              <a:rPr lang="en-US" sz="3800" dirty="0">
                <a:latin typeface="Amasis MT Pro Black" panose="02040A04050005020304" pitchFamily="18" charset="0"/>
              </a:rPr>
              <a:t>CBA Lawyer </a:t>
            </a:r>
            <a:br>
              <a:rPr lang="en-US" sz="3800" dirty="0">
                <a:latin typeface="Amasis MT Pro Black" panose="02040A04050005020304" pitchFamily="18" charset="0"/>
              </a:rPr>
            </a:br>
            <a:r>
              <a:rPr lang="en-US" sz="3800" dirty="0">
                <a:latin typeface="Amasis MT Pro Black" panose="02040A04050005020304" pitchFamily="18" charset="0"/>
              </a:rPr>
              <a:t>Referral Service</a:t>
            </a:r>
            <a:br>
              <a:rPr lang="en-US" sz="3200" dirty="0">
                <a:latin typeface="Amasis MT Pro Black" panose="02040A04050005020304" pitchFamily="18" charset="0"/>
              </a:rPr>
            </a:br>
            <a:br>
              <a:rPr lang="en-US" sz="3200" dirty="0">
                <a:latin typeface="Amasis MT Pro Black" panose="02040A04050005020304" pitchFamily="18" charset="0"/>
              </a:rPr>
            </a:br>
            <a:r>
              <a:rPr lang="en-US" sz="3800" dirty="0">
                <a:latin typeface="Amasis MT Pro Black" panose="02040A04050005020304" pitchFamily="18" charset="0"/>
              </a:rPr>
              <a:t>lrs.chicagobar.org</a:t>
            </a:r>
            <a:br>
              <a:rPr lang="en-US" sz="3800" dirty="0">
                <a:latin typeface="Amasis MT Pro Black" panose="02040A04050005020304" pitchFamily="18" charset="0"/>
              </a:rPr>
            </a:br>
            <a:r>
              <a:rPr lang="en-US" sz="3800" dirty="0">
                <a:latin typeface="Amasis MT Pro Black" panose="02040A04050005020304" pitchFamily="18" charset="0"/>
              </a:rPr>
              <a:t>or 312-554-2001</a:t>
            </a:r>
          </a:p>
        </p:txBody>
      </p:sp>
      <p:pic>
        <p:nvPicPr>
          <p:cNvPr id="5" name="Picture 4" descr="Shape&#10;&#10;Description automatically generated with low confidence">
            <a:extLst>
              <a:ext uri="{FF2B5EF4-FFF2-40B4-BE49-F238E27FC236}">
                <a16:creationId xmlns:a16="http://schemas.microsoft.com/office/drawing/2014/main" id="{1E52B461-B6A1-45B3-88A1-A2E17E9EF62E}"/>
              </a:ext>
            </a:extLst>
          </p:cNvPr>
          <p:cNvPicPr>
            <a:picLocks noChangeAspect="1"/>
          </p:cNvPicPr>
          <p:nvPr/>
        </p:nvPicPr>
        <p:blipFill>
          <a:blip r:embed="rId4"/>
          <a:stretch>
            <a:fillRect/>
          </a:stretch>
        </p:blipFill>
        <p:spPr>
          <a:xfrm>
            <a:off x="5626167" y="640080"/>
            <a:ext cx="5577840" cy="557784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221438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FBCC6-CED9-4A05-9082-CE816FCD1E33}"/>
              </a:ext>
            </a:extLst>
          </p:cNvPr>
          <p:cNvSpPr>
            <a:spLocks noGrp="1"/>
          </p:cNvSpPr>
          <p:nvPr>
            <p:ph type="title"/>
          </p:nvPr>
        </p:nvSpPr>
        <p:spPr/>
        <p:txBody>
          <a:bodyPr/>
          <a:lstStyle/>
          <a:p>
            <a:pPr algn="ctr"/>
            <a:r>
              <a:rPr lang="en-US" dirty="0"/>
              <a:t>DISCLAIMER</a:t>
            </a:r>
          </a:p>
        </p:txBody>
      </p:sp>
      <p:sp>
        <p:nvSpPr>
          <p:cNvPr id="3" name="Content Placeholder 2">
            <a:extLst>
              <a:ext uri="{FF2B5EF4-FFF2-40B4-BE49-F238E27FC236}">
                <a16:creationId xmlns:a16="http://schemas.microsoft.com/office/drawing/2014/main" id="{AE5DEB69-A083-4736-970E-14B2AFBACAF7}"/>
              </a:ext>
            </a:extLst>
          </p:cNvPr>
          <p:cNvSpPr>
            <a:spLocks noGrp="1"/>
          </p:cNvSpPr>
          <p:nvPr>
            <p:ph idx="1"/>
          </p:nvPr>
        </p:nvSpPr>
        <p:spPr/>
        <p:txBody>
          <a:bodyPr/>
          <a:lstStyle/>
          <a:p>
            <a:pPr marL="0" indent="0">
              <a:buNone/>
            </a:pPr>
            <a:r>
              <a:rPr lang="en-US" dirty="0"/>
              <a:t>This slide deck document is for informational purposes only.  The following material is based on existing U.S. federal and state tax authorities as of the date of this presentation.  This document is not intended or written to be used for the purpose of avoiding penalties that may be imposed.</a:t>
            </a:r>
          </a:p>
        </p:txBody>
      </p:sp>
    </p:spTree>
    <p:extLst>
      <p:ext uri="{BB962C8B-B14F-4D97-AF65-F5344CB8AC3E}">
        <p14:creationId xmlns:p14="http://schemas.microsoft.com/office/powerpoint/2010/main" val="2938212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5CA7-E05A-48FE-893C-7BCD88A02C37}"/>
              </a:ext>
            </a:extLst>
          </p:cNvPr>
          <p:cNvSpPr>
            <a:spLocks noGrp="1"/>
          </p:cNvSpPr>
          <p:nvPr>
            <p:ph type="title"/>
          </p:nvPr>
        </p:nvSpPr>
        <p:spPr/>
        <p:txBody>
          <a:bodyPr/>
          <a:lstStyle/>
          <a:p>
            <a:pPr algn="ctr"/>
            <a:r>
              <a:rPr lang="en-US" dirty="0"/>
              <a:t>Agenda</a:t>
            </a:r>
          </a:p>
        </p:txBody>
      </p:sp>
      <p:sp>
        <p:nvSpPr>
          <p:cNvPr id="3" name="Content Placeholder 2">
            <a:extLst>
              <a:ext uri="{FF2B5EF4-FFF2-40B4-BE49-F238E27FC236}">
                <a16:creationId xmlns:a16="http://schemas.microsoft.com/office/drawing/2014/main" id="{C6796737-CA4A-4450-AB31-032A635CDDF1}"/>
              </a:ext>
            </a:extLst>
          </p:cNvPr>
          <p:cNvSpPr>
            <a:spLocks noGrp="1"/>
          </p:cNvSpPr>
          <p:nvPr>
            <p:ph idx="1"/>
          </p:nvPr>
        </p:nvSpPr>
        <p:spPr/>
        <p:txBody>
          <a:bodyPr/>
          <a:lstStyle/>
          <a:p>
            <a:r>
              <a:rPr lang="en-US" dirty="0"/>
              <a:t>U.S. Federal Tax Law Changes &amp; Proposals</a:t>
            </a:r>
          </a:p>
          <a:p>
            <a:endParaRPr lang="en-US" dirty="0"/>
          </a:p>
          <a:p>
            <a:r>
              <a:rPr lang="en-US" dirty="0"/>
              <a:t>Illinois State Tax Law Changes &amp; Considerations</a:t>
            </a:r>
          </a:p>
          <a:p>
            <a:endParaRPr lang="en-US" dirty="0"/>
          </a:p>
          <a:p>
            <a:r>
              <a:rPr lang="en-US" dirty="0"/>
              <a:t>Question &amp; Answer Session</a:t>
            </a:r>
          </a:p>
          <a:p>
            <a:endParaRPr lang="en-US" dirty="0"/>
          </a:p>
          <a:p>
            <a:endParaRPr lang="en-US" dirty="0"/>
          </a:p>
        </p:txBody>
      </p:sp>
    </p:spTree>
    <p:extLst>
      <p:ext uri="{BB962C8B-B14F-4D97-AF65-F5344CB8AC3E}">
        <p14:creationId xmlns:p14="http://schemas.microsoft.com/office/powerpoint/2010/main" val="2607333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FBCC6-CED9-4A05-9082-CE816FCD1E33}"/>
              </a:ext>
            </a:extLst>
          </p:cNvPr>
          <p:cNvSpPr>
            <a:spLocks noGrp="1"/>
          </p:cNvSpPr>
          <p:nvPr>
            <p:ph type="title"/>
          </p:nvPr>
        </p:nvSpPr>
        <p:spPr/>
        <p:txBody>
          <a:bodyPr/>
          <a:lstStyle/>
          <a:p>
            <a:pPr algn="ctr"/>
            <a:r>
              <a:rPr lang="en-US" dirty="0"/>
              <a:t>U.S. Federal Tax Law Changes &amp; Proposals</a:t>
            </a:r>
          </a:p>
        </p:txBody>
      </p:sp>
      <p:sp>
        <p:nvSpPr>
          <p:cNvPr id="3" name="Content Placeholder 2">
            <a:extLst>
              <a:ext uri="{FF2B5EF4-FFF2-40B4-BE49-F238E27FC236}">
                <a16:creationId xmlns:a16="http://schemas.microsoft.com/office/drawing/2014/main" id="{AE5DEB69-A083-4736-970E-14B2AFBACAF7}"/>
              </a:ext>
            </a:extLst>
          </p:cNvPr>
          <p:cNvSpPr>
            <a:spLocks noGrp="1"/>
          </p:cNvSpPr>
          <p:nvPr>
            <p:ph idx="1"/>
          </p:nvPr>
        </p:nvSpPr>
        <p:spPr/>
        <p:txBody>
          <a:bodyPr/>
          <a:lstStyle/>
          <a:p>
            <a:r>
              <a:rPr lang="en-US" dirty="0"/>
              <a:t>Legislative Outlook</a:t>
            </a:r>
          </a:p>
          <a:p>
            <a:endParaRPr lang="en-US" dirty="0"/>
          </a:p>
          <a:p>
            <a:r>
              <a:rPr lang="en-US" dirty="0"/>
              <a:t>Current Proposals</a:t>
            </a:r>
          </a:p>
          <a:p>
            <a:endParaRPr lang="en-US" dirty="0"/>
          </a:p>
          <a:p>
            <a:r>
              <a:rPr lang="en-US" dirty="0"/>
              <a:t>Strategies &amp; Planning Considerations</a:t>
            </a:r>
          </a:p>
        </p:txBody>
      </p:sp>
    </p:spTree>
    <p:extLst>
      <p:ext uri="{BB962C8B-B14F-4D97-AF65-F5344CB8AC3E}">
        <p14:creationId xmlns:p14="http://schemas.microsoft.com/office/powerpoint/2010/main" val="2872754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Connector 34">
            <a:extLst>
              <a:ext uri="{FF2B5EF4-FFF2-40B4-BE49-F238E27FC236}">
                <a16:creationId xmlns:a16="http://schemas.microsoft.com/office/drawing/2014/main" id="{B1C5D7FA-75B0-40A7-B396-FA4BB4CA3361}"/>
              </a:ext>
            </a:extLst>
          </p:cNvPr>
          <p:cNvCxnSpPr/>
          <p:nvPr/>
        </p:nvCxnSpPr>
        <p:spPr>
          <a:xfrm>
            <a:off x="-3443" y="4303292"/>
            <a:ext cx="12192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BEFBCC6-CED9-4A05-9082-CE816FCD1E33}"/>
              </a:ext>
            </a:extLst>
          </p:cNvPr>
          <p:cNvSpPr>
            <a:spLocks noGrp="1"/>
          </p:cNvSpPr>
          <p:nvPr>
            <p:ph type="title"/>
          </p:nvPr>
        </p:nvSpPr>
        <p:spPr/>
        <p:txBody>
          <a:bodyPr/>
          <a:lstStyle/>
          <a:p>
            <a:pPr algn="ctr"/>
            <a:r>
              <a:rPr lang="en-US" dirty="0"/>
              <a:t>2021 U.S. Legislative Timeline</a:t>
            </a:r>
          </a:p>
        </p:txBody>
      </p:sp>
      <p:sp>
        <p:nvSpPr>
          <p:cNvPr id="4" name="Oval 3">
            <a:extLst>
              <a:ext uri="{FF2B5EF4-FFF2-40B4-BE49-F238E27FC236}">
                <a16:creationId xmlns:a16="http://schemas.microsoft.com/office/drawing/2014/main" id="{B6D13747-3238-489C-A892-DD09F7B4818A}"/>
              </a:ext>
            </a:extLst>
          </p:cNvPr>
          <p:cNvSpPr/>
          <p:nvPr/>
        </p:nvSpPr>
        <p:spPr>
          <a:xfrm>
            <a:off x="236922" y="4169744"/>
            <a:ext cx="275420" cy="275420"/>
          </a:xfrm>
          <a:prstGeom prst="ellipse">
            <a:avLst/>
          </a:prstGeom>
          <a:solidFill>
            <a:srgbClr val="83C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5" name="Oval 4">
            <a:extLst>
              <a:ext uri="{FF2B5EF4-FFF2-40B4-BE49-F238E27FC236}">
                <a16:creationId xmlns:a16="http://schemas.microsoft.com/office/drawing/2014/main" id="{245726F5-C676-4F4D-B0ED-88BEBAED21E9}"/>
              </a:ext>
            </a:extLst>
          </p:cNvPr>
          <p:cNvSpPr/>
          <p:nvPr/>
        </p:nvSpPr>
        <p:spPr>
          <a:xfrm>
            <a:off x="1392646" y="4169744"/>
            <a:ext cx="275420" cy="275420"/>
          </a:xfrm>
          <a:prstGeom prst="ellipse">
            <a:avLst/>
          </a:prstGeom>
          <a:solidFill>
            <a:srgbClr val="83C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6" name="Rectangle 5">
            <a:extLst>
              <a:ext uri="{FF2B5EF4-FFF2-40B4-BE49-F238E27FC236}">
                <a16:creationId xmlns:a16="http://schemas.microsoft.com/office/drawing/2014/main" id="{E286A7CA-54A7-4E4F-ADA4-5AD68D409275}"/>
              </a:ext>
            </a:extLst>
          </p:cNvPr>
          <p:cNvSpPr>
            <a:spLocks noChangeArrowheads="1"/>
          </p:cNvSpPr>
          <p:nvPr/>
        </p:nvSpPr>
        <p:spPr bwMode="auto">
          <a:xfrm>
            <a:off x="2796825" y="4715048"/>
            <a:ext cx="182812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chemeClr val="tx1"/>
                </a:solidFill>
                <a:latin typeface="+mj-lt"/>
              </a:rPr>
              <a:t>President’s budget &amp; “Green Book” released</a:t>
            </a:r>
          </a:p>
          <a:p>
            <a:pPr marL="285750" indent="-285750">
              <a:spcBef>
                <a:spcPct val="0"/>
              </a:spcBef>
              <a:buClrTx/>
              <a:buSzTx/>
            </a:pPr>
            <a:r>
              <a:rPr lang="en-US" altLang="en-US" sz="1600" dirty="0">
                <a:solidFill>
                  <a:schemeClr val="tx1"/>
                </a:solidFill>
                <a:latin typeface="+mj-lt"/>
              </a:rPr>
              <a:t>Provides explanations for changes &amp; details on proposals</a:t>
            </a:r>
          </a:p>
        </p:txBody>
      </p:sp>
      <p:sp>
        <p:nvSpPr>
          <p:cNvPr id="7" name="Oval 6">
            <a:extLst>
              <a:ext uri="{FF2B5EF4-FFF2-40B4-BE49-F238E27FC236}">
                <a16:creationId xmlns:a16="http://schemas.microsoft.com/office/drawing/2014/main" id="{D5314D6D-C5EA-43BF-ACFB-198313A0B8E6}"/>
              </a:ext>
            </a:extLst>
          </p:cNvPr>
          <p:cNvSpPr/>
          <p:nvPr/>
        </p:nvSpPr>
        <p:spPr>
          <a:xfrm>
            <a:off x="8824001" y="4147088"/>
            <a:ext cx="275420" cy="275420"/>
          </a:xfrm>
          <a:prstGeom prst="ellipse">
            <a:avLst/>
          </a:prstGeom>
          <a:solidFill>
            <a:srgbClr val="83C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8" name="Oval 7">
            <a:extLst>
              <a:ext uri="{FF2B5EF4-FFF2-40B4-BE49-F238E27FC236}">
                <a16:creationId xmlns:a16="http://schemas.microsoft.com/office/drawing/2014/main" id="{5369CEB1-2AD9-4FA6-BCB0-CE847E99ABBE}"/>
              </a:ext>
            </a:extLst>
          </p:cNvPr>
          <p:cNvSpPr/>
          <p:nvPr/>
        </p:nvSpPr>
        <p:spPr>
          <a:xfrm>
            <a:off x="2883969" y="4169744"/>
            <a:ext cx="275420" cy="275420"/>
          </a:xfrm>
          <a:prstGeom prst="ellipse">
            <a:avLst/>
          </a:prstGeom>
          <a:solidFill>
            <a:srgbClr val="83C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9" name="Rectangle 8">
            <a:extLst>
              <a:ext uri="{FF2B5EF4-FFF2-40B4-BE49-F238E27FC236}">
                <a16:creationId xmlns:a16="http://schemas.microsoft.com/office/drawing/2014/main" id="{AB6F8122-1EAC-4817-B98D-D2AF56A70898}"/>
              </a:ext>
            </a:extLst>
          </p:cNvPr>
          <p:cNvSpPr>
            <a:spLocks noChangeArrowheads="1"/>
          </p:cNvSpPr>
          <p:nvPr/>
        </p:nvSpPr>
        <p:spPr bwMode="auto">
          <a:xfrm>
            <a:off x="1026193" y="3706800"/>
            <a:ext cx="11528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rgbClr val="CB2030"/>
                </a:solidFill>
                <a:latin typeface="+mj-lt"/>
              </a:rPr>
              <a:t>April 28</a:t>
            </a:r>
          </a:p>
          <a:p>
            <a:pPr marL="285750" indent="-285750">
              <a:spcBef>
                <a:spcPct val="0"/>
              </a:spcBef>
              <a:buClrTx/>
              <a:buSzTx/>
            </a:pPr>
            <a:endParaRPr lang="en-US" altLang="en-US" sz="1600" dirty="0">
              <a:solidFill>
                <a:schemeClr val="tx1"/>
              </a:solidFill>
              <a:latin typeface="+mj-lt"/>
            </a:endParaRPr>
          </a:p>
        </p:txBody>
      </p:sp>
      <p:sp>
        <p:nvSpPr>
          <p:cNvPr id="10" name="Rectangle 9">
            <a:extLst>
              <a:ext uri="{FF2B5EF4-FFF2-40B4-BE49-F238E27FC236}">
                <a16:creationId xmlns:a16="http://schemas.microsoft.com/office/drawing/2014/main" id="{02D79C82-7F5D-4CF9-9882-235BC92193AB}"/>
              </a:ext>
            </a:extLst>
          </p:cNvPr>
          <p:cNvSpPr>
            <a:spLocks noChangeArrowheads="1"/>
          </p:cNvSpPr>
          <p:nvPr/>
        </p:nvSpPr>
        <p:spPr bwMode="auto">
          <a:xfrm>
            <a:off x="2764172" y="4440219"/>
            <a:ext cx="89228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rgbClr val="CB2030"/>
                </a:solidFill>
                <a:latin typeface="+mj-lt"/>
              </a:rPr>
              <a:t>May 28</a:t>
            </a:r>
          </a:p>
          <a:p>
            <a:pPr marL="285750" indent="-285750">
              <a:spcBef>
                <a:spcPct val="0"/>
              </a:spcBef>
              <a:buClrTx/>
              <a:buSzTx/>
            </a:pPr>
            <a:endParaRPr lang="en-US" altLang="en-US" sz="1600" dirty="0">
              <a:solidFill>
                <a:schemeClr val="tx1"/>
              </a:solidFill>
              <a:latin typeface="+mj-lt"/>
            </a:endParaRPr>
          </a:p>
        </p:txBody>
      </p:sp>
      <p:sp>
        <p:nvSpPr>
          <p:cNvPr id="11" name="Rectangle 10">
            <a:extLst>
              <a:ext uri="{FF2B5EF4-FFF2-40B4-BE49-F238E27FC236}">
                <a16:creationId xmlns:a16="http://schemas.microsoft.com/office/drawing/2014/main" id="{F3D8A699-C078-4F92-A621-505A492F9392}"/>
              </a:ext>
            </a:extLst>
          </p:cNvPr>
          <p:cNvSpPr>
            <a:spLocks noChangeArrowheads="1"/>
          </p:cNvSpPr>
          <p:nvPr/>
        </p:nvSpPr>
        <p:spPr bwMode="auto">
          <a:xfrm>
            <a:off x="8381373" y="4440230"/>
            <a:ext cx="1527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rgbClr val="CB2030"/>
                </a:solidFill>
                <a:latin typeface="+mj-lt"/>
              </a:rPr>
              <a:t>Sept. 13 &amp; 15</a:t>
            </a:r>
          </a:p>
        </p:txBody>
      </p:sp>
      <p:sp>
        <p:nvSpPr>
          <p:cNvPr id="12" name="Oval 11">
            <a:extLst>
              <a:ext uri="{FF2B5EF4-FFF2-40B4-BE49-F238E27FC236}">
                <a16:creationId xmlns:a16="http://schemas.microsoft.com/office/drawing/2014/main" id="{50A2C8D3-B4BA-46E9-80B5-956B20801BC2}"/>
              </a:ext>
            </a:extLst>
          </p:cNvPr>
          <p:cNvSpPr/>
          <p:nvPr/>
        </p:nvSpPr>
        <p:spPr>
          <a:xfrm>
            <a:off x="4107117" y="4169744"/>
            <a:ext cx="275420" cy="275420"/>
          </a:xfrm>
          <a:prstGeom prst="ellipse">
            <a:avLst/>
          </a:prstGeom>
          <a:solidFill>
            <a:srgbClr val="83C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13" name="Rectangle 12">
            <a:extLst>
              <a:ext uri="{FF2B5EF4-FFF2-40B4-BE49-F238E27FC236}">
                <a16:creationId xmlns:a16="http://schemas.microsoft.com/office/drawing/2014/main" id="{A0C23CFD-4DDF-48F8-9AB8-AFCE7098745C}"/>
              </a:ext>
            </a:extLst>
          </p:cNvPr>
          <p:cNvSpPr>
            <a:spLocks noChangeArrowheads="1"/>
          </p:cNvSpPr>
          <p:nvPr/>
        </p:nvSpPr>
        <p:spPr bwMode="auto">
          <a:xfrm>
            <a:off x="3843538" y="3763334"/>
            <a:ext cx="9726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rgbClr val="CB2030"/>
                </a:solidFill>
                <a:latin typeface="+mj-lt"/>
              </a:rPr>
              <a:t>June 24</a:t>
            </a:r>
          </a:p>
          <a:p>
            <a:pPr marL="285750" indent="-285750">
              <a:spcBef>
                <a:spcPct val="0"/>
              </a:spcBef>
              <a:buClrTx/>
              <a:buSzTx/>
            </a:pPr>
            <a:endParaRPr lang="en-US" altLang="en-US" sz="1600" dirty="0">
              <a:solidFill>
                <a:schemeClr val="tx1"/>
              </a:solidFill>
              <a:latin typeface="+mj-lt"/>
            </a:endParaRPr>
          </a:p>
        </p:txBody>
      </p:sp>
      <p:sp>
        <p:nvSpPr>
          <p:cNvPr id="14" name="Rectangle 13">
            <a:extLst>
              <a:ext uri="{FF2B5EF4-FFF2-40B4-BE49-F238E27FC236}">
                <a16:creationId xmlns:a16="http://schemas.microsoft.com/office/drawing/2014/main" id="{B69424F3-89F4-4011-B3D2-D42A7261C948}"/>
              </a:ext>
            </a:extLst>
          </p:cNvPr>
          <p:cNvSpPr>
            <a:spLocks noChangeArrowheads="1"/>
          </p:cNvSpPr>
          <p:nvPr/>
        </p:nvSpPr>
        <p:spPr bwMode="auto">
          <a:xfrm>
            <a:off x="617616" y="1939144"/>
            <a:ext cx="2735981"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chemeClr val="tx1"/>
                </a:solidFill>
                <a:latin typeface="+mj-lt"/>
              </a:rPr>
              <a:t>“American Families Plan” fact sheet released</a:t>
            </a:r>
          </a:p>
          <a:p>
            <a:pPr marL="285750" indent="-285750">
              <a:spcBef>
                <a:spcPct val="0"/>
              </a:spcBef>
              <a:buClrTx/>
              <a:buSzTx/>
            </a:pPr>
            <a:r>
              <a:rPr lang="en-US" altLang="en-US" sz="1600" dirty="0">
                <a:solidFill>
                  <a:schemeClr val="tx1"/>
                </a:solidFill>
                <a:latin typeface="+mj-lt"/>
              </a:rPr>
              <a:t>Domestic priorities</a:t>
            </a:r>
          </a:p>
          <a:p>
            <a:pPr marL="285750" indent="-285750">
              <a:spcBef>
                <a:spcPct val="0"/>
              </a:spcBef>
              <a:buClrTx/>
              <a:buSzTx/>
            </a:pPr>
            <a:r>
              <a:rPr lang="en-US" altLang="en-US" sz="1600" dirty="0">
                <a:solidFill>
                  <a:schemeClr val="tx1"/>
                </a:solidFill>
                <a:latin typeface="+mj-lt"/>
              </a:rPr>
              <a:t>Paid for with tax increases on high-income Americans</a:t>
            </a:r>
          </a:p>
          <a:p>
            <a:pPr marL="285750" indent="-285750">
              <a:spcBef>
                <a:spcPct val="0"/>
              </a:spcBef>
              <a:buClrTx/>
              <a:buSzTx/>
            </a:pPr>
            <a:endParaRPr lang="en-US" altLang="en-US" sz="1600" b="1" dirty="0">
              <a:solidFill>
                <a:srgbClr val="CB2030"/>
              </a:solidFill>
              <a:latin typeface="+mj-lt"/>
            </a:endParaRPr>
          </a:p>
        </p:txBody>
      </p:sp>
      <p:sp>
        <p:nvSpPr>
          <p:cNvPr id="15" name="Oval 14">
            <a:extLst>
              <a:ext uri="{FF2B5EF4-FFF2-40B4-BE49-F238E27FC236}">
                <a16:creationId xmlns:a16="http://schemas.microsoft.com/office/drawing/2014/main" id="{187BBADA-A7E8-4394-A8FB-12DD706633F2}"/>
              </a:ext>
            </a:extLst>
          </p:cNvPr>
          <p:cNvSpPr/>
          <p:nvPr/>
        </p:nvSpPr>
        <p:spPr>
          <a:xfrm>
            <a:off x="6509987" y="4153665"/>
            <a:ext cx="275420" cy="275420"/>
          </a:xfrm>
          <a:prstGeom prst="ellipse">
            <a:avLst/>
          </a:prstGeom>
          <a:solidFill>
            <a:srgbClr val="83C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16" name="Rectangle 15">
            <a:extLst>
              <a:ext uri="{FF2B5EF4-FFF2-40B4-BE49-F238E27FC236}">
                <a16:creationId xmlns:a16="http://schemas.microsoft.com/office/drawing/2014/main" id="{469D5D44-4CD0-45FE-BC88-1826A9FDE116}"/>
              </a:ext>
            </a:extLst>
          </p:cNvPr>
          <p:cNvSpPr>
            <a:spLocks noChangeArrowheads="1"/>
          </p:cNvSpPr>
          <p:nvPr/>
        </p:nvSpPr>
        <p:spPr bwMode="auto">
          <a:xfrm>
            <a:off x="8405804" y="4703209"/>
            <a:ext cx="1627772"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None/>
            </a:pPr>
            <a:r>
              <a:rPr lang="en-US" altLang="en-US" sz="1600" b="1" dirty="0">
                <a:solidFill>
                  <a:schemeClr val="tx1"/>
                </a:solidFill>
                <a:latin typeface="+mj-lt"/>
              </a:rPr>
              <a:t>Ways &amp; Means proposal released &amp; advanced</a:t>
            </a:r>
          </a:p>
          <a:p>
            <a:pPr marL="285750" indent="-285750">
              <a:spcBef>
                <a:spcPct val="0"/>
              </a:spcBef>
              <a:buClrTx/>
              <a:buSzTx/>
            </a:pPr>
            <a:r>
              <a:rPr lang="en-US" altLang="en-US" sz="1600" dirty="0">
                <a:solidFill>
                  <a:schemeClr val="tx1"/>
                </a:solidFill>
                <a:latin typeface="+mj-lt"/>
              </a:rPr>
              <a:t>Approved without amendment</a:t>
            </a:r>
          </a:p>
          <a:p>
            <a:pPr>
              <a:spcBef>
                <a:spcPct val="0"/>
              </a:spcBef>
              <a:buClrTx/>
              <a:buSzTx/>
              <a:buNone/>
            </a:pPr>
            <a:endParaRPr lang="en-US" altLang="en-US" sz="1600" dirty="0">
              <a:solidFill>
                <a:schemeClr val="tx1"/>
              </a:solidFill>
              <a:latin typeface="+mj-lt"/>
            </a:endParaRPr>
          </a:p>
        </p:txBody>
      </p:sp>
      <p:sp>
        <p:nvSpPr>
          <p:cNvPr id="17" name="Rectangle 16">
            <a:extLst>
              <a:ext uri="{FF2B5EF4-FFF2-40B4-BE49-F238E27FC236}">
                <a16:creationId xmlns:a16="http://schemas.microsoft.com/office/drawing/2014/main" id="{6055EE14-C821-4301-93C7-D28BCA21A3C6}"/>
              </a:ext>
            </a:extLst>
          </p:cNvPr>
          <p:cNvSpPr>
            <a:spLocks noChangeArrowheads="1"/>
          </p:cNvSpPr>
          <p:nvPr/>
        </p:nvSpPr>
        <p:spPr bwMode="auto">
          <a:xfrm>
            <a:off x="3576293" y="1993619"/>
            <a:ext cx="175479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chemeClr val="tx1"/>
                </a:solidFill>
                <a:latin typeface="+mj-lt"/>
              </a:rPr>
              <a:t>Bipartisan deal announced</a:t>
            </a:r>
          </a:p>
          <a:p>
            <a:pPr marL="285750" indent="-285750">
              <a:spcBef>
                <a:spcPct val="0"/>
              </a:spcBef>
              <a:buClrTx/>
              <a:buSzTx/>
              <a:buFont typeface="Wingdings" panose="05000000000000000000" pitchFamily="2" charset="2"/>
              <a:buChar char="Ø"/>
            </a:pPr>
            <a:r>
              <a:rPr lang="en-US" altLang="en-US" sz="1600" dirty="0">
                <a:solidFill>
                  <a:schemeClr val="tx1"/>
                </a:solidFill>
                <a:latin typeface="+mj-lt"/>
              </a:rPr>
              <a:t>$1.2 trillion compromise focused on “hard” infrastructure</a:t>
            </a:r>
          </a:p>
          <a:p>
            <a:pPr>
              <a:spcBef>
                <a:spcPct val="0"/>
              </a:spcBef>
              <a:buClrTx/>
              <a:buSzTx/>
              <a:buFontTx/>
              <a:buNone/>
            </a:pPr>
            <a:endParaRPr lang="en-US" altLang="en-US" sz="1600" b="1" dirty="0">
              <a:solidFill>
                <a:srgbClr val="CB2030"/>
              </a:solidFill>
              <a:latin typeface="+mj-lt"/>
            </a:endParaRPr>
          </a:p>
        </p:txBody>
      </p:sp>
      <p:sp>
        <p:nvSpPr>
          <p:cNvPr id="18" name="Oval 17">
            <a:extLst>
              <a:ext uri="{FF2B5EF4-FFF2-40B4-BE49-F238E27FC236}">
                <a16:creationId xmlns:a16="http://schemas.microsoft.com/office/drawing/2014/main" id="{9FED8E13-1912-4A0C-BB31-2929E2DB3EA6}"/>
              </a:ext>
            </a:extLst>
          </p:cNvPr>
          <p:cNvSpPr/>
          <p:nvPr/>
        </p:nvSpPr>
        <p:spPr>
          <a:xfrm>
            <a:off x="6722920" y="4153665"/>
            <a:ext cx="275420" cy="275420"/>
          </a:xfrm>
          <a:prstGeom prst="ellipse">
            <a:avLst/>
          </a:prstGeom>
          <a:solidFill>
            <a:srgbClr val="83C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19" name="Rectangle 18">
            <a:extLst>
              <a:ext uri="{FF2B5EF4-FFF2-40B4-BE49-F238E27FC236}">
                <a16:creationId xmlns:a16="http://schemas.microsoft.com/office/drawing/2014/main" id="{B80E880A-E6F8-40D2-8FE6-35E1A54CCA09}"/>
              </a:ext>
            </a:extLst>
          </p:cNvPr>
          <p:cNvSpPr>
            <a:spLocks noChangeArrowheads="1"/>
          </p:cNvSpPr>
          <p:nvPr/>
        </p:nvSpPr>
        <p:spPr bwMode="auto">
          <a:xfrm>
            <a:off x="5960727" y="1927089"/>
            <a:ext cx="1531901"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chemeClr val="tx1"/>
                </a:solidFill>
                <a:latin typeface="+mj-lt"/>
              </a:rPr>
              <a:t>Bipartisan infrastructure bill approved by Senate</a:t>
            </a:r>
          </a:p>
          <a:p>
            <a:pPr marL="285750" indent="-285750">
              <a:spcBef>
                <a:spcPct val="0"/>
              </a:spcBef>
              <a:buClrTx/>
              <a:buSzTx/>
            </a:pPr>
            <a:r>
              <a:rPr lang="en-US" altLang="en-US" sz="1600" dirty="0">
                <a:solidFill>
                  <a:schemeClr val="tx1"/>
                </a:solidFill>
                <a:latin typeface="+mj-lt"/>
              </a:rPr>
              <a:t>$550 billion in new spending</a:t>
            </a:r>
            <a:endParaRPr lang="en-US" altLang="en-US" sz="1600" b="1" dirty="0">
              <a:solidFill>
                <a:schemeClr val="tx1"/>
              </a:solidFill>
              <a:latin typeface="+mj-lt"/>
            </a:endParaRPr>
          </a:p>
        </p:txBody>
      </p:sp>
      <p:sp>
        <p:nvSpPr>
          <p:cNvPr id="20" name="Rectangle 19">
            <a:extLst>
              <a:ext uri="{FF2B5EF4-FFF2-40B4-BE49-F238E27FC236}">
                <a16:creationId xmlns:a16="http://schemas.microsoft.com/office/drawing/2014/main" id="{4B687C64-3038-46CD-9BFF-D5C09AC4CC9A}"/>
              </a:ext>
            </a:extLst>
          </p:cNvPr>
          <p:cNvSpPr>
            <a:spLocks noChangeArrowheads="1"/>
          </p:cNvSpPr>
          <p:nvPr/>
        </p:nvSpPr>
        <p:spPr bwMode="auto">
          <a:xfrm>
            <a:off x="6269466" y="3713034"/>
            <a:ext cx="1627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None/>
            </a:pPr>
            <a:r>
              <a:rPr lang="en-US" altLang="en-US" sz="1600" b="1" dirty="0">
                <a:solidFill>
                  <a:srgbClr val="CB2030"/>
                </a:solidFill>
                <a:latin typeface="+mj-lt"/>
              </a:rPr>
              <a:t>August 9</a:t>
            </a:r>
          </a:p>
        </p:txBody>
      </p:sp>
      <p:sp>
        <p:nvSpPr>
          <p:cNvPr id="21" name="Oval 20">
            <a:extLst>
              <a:ext uri="{FF2B5EF4-FFF2-40B4-BE49-F238E27FC236}">
                <a16:creationId xmlns:a16="http://schemas.microsoft.com/office/drawing/2014/main" id="{1119EA56-7327-460D-A591-4B209BFFDFC5}"/>
              </a:ext>
            </a:extLst>
          </p:cNvPr>
          <p:cNvSpPr/>
          <p:nvPr/>
        </p:nvSpPr>
        <p:spPr>
          <a:xfrm>
            <a:off x="7679558" y="4162302"/>
            <a:ext cx="275420" cy="275420"/>
          </a:xfrm>
          <a:prstGeom prst="ellipse">
            <a:avLst/>
          </a:prstGeom>
          <a:solidFill>
            <a:srgbClr val="83C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22" name="Oval 21">
            <a:extLst>
              <a:ext uri="{FF2B5EF4-FFF2-40B4-BE49-F238E27FC236}">
                <a16:creationId xmlns:a16="http://schemas.microsoft.com/office/drawing/2014/main" id="{3163735B-B7D3-43B0-88C4-8CA83D8455E0}"/>
              </a:ext>
            </a:extLst>
          </p:cNvPr>
          <p:cNvSpPr/>
          <p:nvPr/>
        </p:nvSpPr>
        <p:spPr>
          <a:xfrm>
            <a:off x="9109575" y="4147088"/>
            <a:ext cx="275420" cy="275420"/>
          </a:xfrm>
          <a:prstGeom prst="ellipse">
            <a:avLst/>
          </a:prstGeom>
          <a:solidFill>
            <a:srgbClr val="83C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23" name="Rectangle 22">
            <a:extLst>
              <a:ext uri="{FF2B5EF4-FFF2-40B4-BE49-F238E27FC236}">
                <a16:creationId xmlns:a16="http://schemas.microsoft.com/office/drawing/2014/main" id="{B2CC4923-EACF-4183-94DD-8DF1183B681B}"/>
              </a:ext>
            </a:extLst>
          </p:cNvPr>
          <p:cNvSpPr>
            <a:spLocks noChangeArrowheads="1"/>
          </p:cNvSpPr>
          <p:nvPr/>
        </p:nvSpPr>
        <p:spPr bwMode="auto">
          <a:xfrm>
            <a:off x="6287121" y="4434106"/>
            <a:ext cx="1627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None/>
            </a:pPr>
            <a:r>
              <a:rPr lang="en-US" altLang="en-US" sz="1600" b="1" dirty="0">
                <a:solidFill>
                  <a:srgbClr val="CB2030"/>
                </a:solidFill>
                <a:latin typeface="+mj-lt"/>
              </a:rPr>
              <a:t>August 10</a:t>
            </a:r>
          </a:p>
        </p:txBody>
      </p:sp>
      <p:sp>
        <p:nvSpPr>
          <p:cNvPr id="24" name="Oval 23">
            <a:extLst>
              <a:ext uri="{FF2B5EF4-FFF2-40B4-BE49-F238E27FC236}">
                <a16:creationId xmlns:a16="http://schemas.microsoft.com/office/drawing/2014/main" id="{91DA76D4-385F-4EF2-A15F-767D1A928087}"/>
              </a:ext>
            </a:extLst>
          </p:cNvPr>
          <p:cNvSpPr/>
          <p:nvPr/>
        </p:nvSpPr>
        <p:spPr>
          <a:xfrm>
            <a:off x="10187647" y="4147088"/>
            <a:ext cx="275420" cy="275420"/>
          </a:xfrm>
          <a:prstGeom prst="ellipse">
            <a:avLst/>
          </a:prstGeom>
          <a:solidFill>
            <a:srgbClr val="83C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25" name="Oval 24">
            <a:extLst>
              <a:ext uri="{FF2B5EF4-FFF2-40B4-BE49-F238E27FC236}">
                <a16:creationId xmlns:a16="http://schemas.microsoft.com/office/drawing/2014/main" id="{3B4F45EE-60FF-4E85-A51A-A9F3E6F3EB8E}"/>
              </a:ext>
            </a:extLst>
          </p:cNvPr>
          <p:cNvSpPr/>
          <p:nvPr/>
        </p:nvSpPr>
        <p:spPr>
          <a:xfrm>
            <a:off x="11486538" y="4162031"/>
            <a:ext cx="275420" cy="275420"/>
          </a:xfrm>
          <a:prstGeom prst="ellipse">
            <a:avLst/>
          </a:prstGeom>
          <a:solidFill>
            <a:srgbClr val="83C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26" name="Rectangle 25">
            <a:extLst>
              <a:ext uri="{FF2B5EF4-FFF2-40B4-BE49-F238E27FC236}">
                <a16:creationId xmlns:a16="http://schemas.microsoft.com/office/drawing/2014/main" id="{A0C08205-4CAE-4229-B6CB-536BA823EDD6}"/>
              </a:ext>
            </a:extLst>
          </p:cNvPr>
          <p:cNvSpPr>
            <a:spLocks noChangeArrowheads="1"/>
          </p:cNvSpPr>
          <p:nvPr/>
        </p:nvSpPr>
        <p:spPr bwMode="auto">
          <a:xfrm>
            <a:off x="10883965" y="4440230"/>
            <a:ext cx="9432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None/>
            </a:pPr>
            <a:r>
              <a:rPr lang="en-US" altLang="en-US" sz="1600" b="1" dirty="0">
                <a:solidFill>
                  <a:srgbClr val="CB2030"/>
                </a:solidFill>
                <a:latin typeface="+mj-lt"/>
              </a:rPr>
              <a:t>Nov. 15</a:t>
            </a:r>
          </a:p>
        </p:txBody>
      </p:sp>
      <p:sp>
        <p:nvSpPr>
          <p:cNvPr id="27" name="Rectangle 26">
            <a:extLst>
              <a:ext uri="{FF2B5EF4-FFF2-40B4-BE49-F238E27FC236}">
                <a16:creationId xmlns:a16="http://schemas.microsoft.com/office/drawing/2014/main" id="{FC1A1E90-0434-466D-B689-4B923AD1FFCF}"/>
              </a:ext>
            </a:extLst>
          </p:cNvPr>
          <p:cNvSpPr>
            <a:spLocks noChangeArrowheads="1"/>
          </p:cNvSpPr>
          <p:nvPr/>
        </p:nvSpPr>
        <p:spPr bwMode="auto">
          <a:xfrm>
            <a:off x="10564436" y="4732606"/>
            <a:ext cx="155694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chemeClr val="tx1"/>
                </a:solidFill>
                <a:latin typeface="+mj-lt"/>
              </a:rPr>
              <a:t>Bipartisan infrastructure bill signed into law</a:t>
            </a:r>
          </a:p>
          <a:p>
            <a:pPr marL="285750" indent="-285750">
              <a:spcBef>
                <a:spcPct val="0"/>
              </a:spcBef>
              <a:buClrTx/>
              <a:buSzTx/>
            </a:pPr>
            <a:r>
              <a:rPr lang="en-US" altLang="en-US" sz="1600" dirty="0">
                <a:solidFill>
                  <a:schemeClr val="tx1"/>
                </a:solidFill>
                <a:latin typeface="+mj-lt"/>
              </a:rPr>
              <a:t>Approved in House on Nov. 5</a:t>
            </a:r>
          </a:p>
        </p:txBody>
      </p:sp>
      <p:sp>
        <p:nvSpPr>
          <p:cNvPr id="28" name="Rectangle 27">
            <a:extLst>
              <a:ext uri="{FF2B5EF4-FFF2-40B4-BE49-F238E27FC236}">
                <a16:creationId xmlns:a16="http://schemas.microsoft.com/office/drawing/2014/main" id="{85FB798B-2E2F-4E41-BC90-6416690C3D34}"/>
              </a:ext>
            </a:extLst>
          </p:cNvPr>
          <p:cNvSpPr>
            <a:spLocks noChangeArrowheads="1"/>
          </p:cNvSpPr>
          <p:nvPr/>
        </p:nvSpPr>
        <p:spPr bwMode="auto">
          <a:xfrm>
            <a:off x="7447467" y="2679634"/>
            <a:ext cx="133038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chemeClr val="tx1"/>
                </a:solidFill>
                <a:latin typeface="+mj-lt"/>
              </a:rPr>
              <a:t>Budget resolution approved by House</a:t>
            </a:r>
            <a:endParaRPr lang="en-US" altLang="en-US" sz="1600" b="1" dirty="0">
              <a:solidFill>
                <a:srgbClr val="CB2030"/>
              </a:solidFill>
              <a:latin typeface="+mj-lt"/>
            </a:endParaRPr>
          </a:p>
        </p:txBody>
      </p:sp>
      <p:sp>
        <p:nvSpPr>
          <p:cNvPr id="29" name="Rectangle 28">
            <a:extLst>
              <a:ext uri="{FF2B5EF4-FFF2-40B4-BE49-F238E27FC236}">
                <a16:creationId xmlns:a16="http://schemas.microsoft.com/office/drawing/2014/main" id="{EA10A4D7-291B-461E-8BDD-9001F80E1D2D}"/>
              </a:ext>
            </a:extLst>
          </p:cNvPr>
          <p:cNvSpPr>
            <a:spLocks noChangeArrowheads="1"/>
          </p:cNvSpPr>
          <p:nvPr/>
        </p:nvSpPr>
        <p:spPr bwMode="auto">
          <a:xfrm>
            <a:off x="7469284" y="3717632"/>
            <a:ext cx="14016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rgbClr val="CB2030"/>
                </a:solidFill>
                <a:latin typeface="+mj-lt"/>
              </a:rPr>
              <a:t>August 24</a:t>
            </a:r>
          </a:p>
        </p:txBody>
      </p:sp>
      <p:sp>
        <p:nvSpPr>
          <p:cNvPr id="30" name="Rectangle 29">
            <a:extLst>
              <a:ext uri="{FF2B5EF4-FFF2-40B4-BE49-F238E27FC236}">
                <a16:creationId xmlns:a16="http://schemas.microsoft.com/office/drawing/2014/main" id="{F6B2964C-D544-4557-9B84-B9E383096E5B}"/>
              </a:ext>
            </a:extLst>
          </p:cNvPr>
          <p:cNvSpPr>
            <a:spLocks noChangeArrowheads="1"/>
          </p:cNvSpPr>
          <p:nvPr/>
        </p:nvSpPr>
        <p:spPr bwMode="auto">
          <a:xfrm>
            <a:off x="9372453" y="1972164"/>
            <a:ext cx="1627772"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chemeClr val="tx1"/>
                </a:solidFill>
                <a:latin typeface="+mj-lt"/>
              </a:rPr>
              <a:t>Revised BBBA framework released by House Democrats</a:t>
            </a:r>
          </a:p>
          <a:p>
            <a:pPr marL="285750" indent="-285750">
              <a:spcBef>
                <a:spcPct val="0"/>
              </a:spcBef>
              <a:buClrTx/>
              <a:buSzTx/>
              <a:buFont typeface="Wingdings" panose="05000000000000000000" pitchFamily="2" charset="2"/>
              <a:buChar char="Ø"/>
            </a:pPr>
            <a:r>
              <a:rPr lang="en-US" altLang="en-US" sz="1600" dirty="0">
                <a:solidFill>
                  <a:schemeClr val="tx1"/>
                </a:solidFill>
                <a:latin typeface="+mj-lt"/>
              </a:rPr>
              <a:t>$1.75T compromise</a:t>
            </a:r>
          </a:p>
          <a:p>
            <a:pPr>
              <a:spcBef>
                <a:spcPct val="0"/>
              </a:spcBef>
              <a:buClrTx/>
              <a:buSzTx/>
              <a:buFontTx/>
              <a:buNone/>
            </a:pPr>
            <a:r>
              <a:rPr lang="en-US" altLang="en-US" sz="1600" b="1" dirty="0">
                <a:solidFill>
                  <a:schemeClr val="tx1"/>
                </a:solidFill>
                <a:latin typeface="+mj-lt"/>
              </a:rPr>
              <a:t> </a:t>
            </a:r>
          </a:p>
        </p:txBody>
      </p:sp>
      <p:sp>
        <p:nvSpPr>
          <p:cNvPr id="31" name="Rectangle 30">
            <a:extLst>
              <a:ext uri="{FF2B5EF4-FFF2-40B4-BE49-F238E27FC236}">
                <a16:creationId xmlns:a16="http://schemas.microsoft.com/office/drawing/2014/main" id="{370128BB-426E-47E7-8FAB-52DB41B91A33}"/>
              </a:ext>
            </a:extLst>
          </p:cNvPr>
          <p:cNvSpPr>
            <a:spLocks noChangeArrowheads="1"/>
          </p:cNvSpPr>
          <p:nvPr/>
        </p:nvSpPr>
        <p:spPr bwMode="auto">
          <a:xfrm>
            <a:off x="9735219" y="3722041"/>
            <a:ext cx="13083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None/>
            </a:pPr>
            <a:r>
              <a:rPr lang="en-US" altLang="en-US" sz="1600" b="1" dirty="0">
                <a:solidFill>
                  <a:srgbClr val="CB2030"/>
                </a:solidFill>
                <a:latin typeface="+mj-lt"/>
              </a:rPr>
              <a:t>October 28</a:t>
            </a:r>
          </a:p>
        </p:txBody>
      </p:sp>
      <p:sp>
        <p:nvSpPr>
          <p:cNvPr id="32" name="Oval 31">
            <a:extLst>
              <a:ext uri="{FF2B5EF4-FFF2-40B4-BE49-F238E27FC236}">
                <a16:creationId xmlns:a16="http://schemas.microsoft.com/office/drawing/2014/main" id="{A3E2E657-2983-4B09-B12E-E09BA148FE70}"/>
              </a:ext>
            </a:extLst>
          </p:cNvPr>
          <p:cNvSpPr/>
          <p:nvPr/>
        </p:nvSpPr>
        <p:spPr>
          <a:xfrm>
            <a:off x="11782475" y="4162031"/>
            <a:ext cx="275420" cy="275420"/>
          </a:xfrm>
          <a:prstGeom prst="ellipse">
            <a:avLst/>
          </a:prstGeom>
          <a:solidFill>
            <a:srgbClr val="83C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33" name="Rectangle 32">
            <a:extLst>
              <a:ext uri="{FF2B5EF4-FFF2-40B4-BE49-F238E27FC236}">
                <a16:creationId xmlns:a16="http://schemas.microsoft.com/office/drawing/2014/main" id="{A1A2FB7D-4EC1-480A-8DF2-FA5423DF18EA}"/>
              </a:ext>
            </a:extLst>
          </p:cNvPr>
          <p:cNvSpPr>
            <a:spLocks noChangeArrowheads="1"/>
          </p:cNvSpPr>
          <p:nvPr/>
        </p:nvSpPr>
        <p:spPr bwMode="auto">
          <a:xfrm>
            <a:off x="11353800" y="3702254"/>
            <a:ext cx="9432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None/>
            </a:pPr>
            <a:r>
              <a:rPr lang="en-US" altLang="en-US" sz="1600" b="1" dirty="0">
                <a:solidFill>
                  <a:srgbClr val="CB2030"/>
                </a:solidFill>
                <a:latin typeface="+mj-lt"/>
              </a:rPr>
              <a:t>Nov. 18</a:t>
            </a:r>
          </a:p>
        </p:txBody>
      </p:sp>
      <p:sp>
        <p:nvSpPr>
          <p:cNvPr id="34" name="Rectangle 33">
            <a:extLst>
              <a:ext uri="{FF2B5EF4-FFF2-40B4-BE49-F238E27FC236}">
                <a16:creationId xmlns:a16="http://schemas.microsoft.com/office/drawing/2014/main" id="{9B7F56D1-6AF5-4B52-9855-A91D6CD651E0}"/>
              </a:ext>
            </a:extLst>
          </p:cNvPr>
          <p:cNvSpPr>
            <a:spLocks noChangeArrowheads="1"/>
          </p:cNvSpPr>
          <p:nvPr/>
        </p:nvSpPr>
        <p:spPr bwMode="auto">
          <a:xfrm>
            <a:off x="10892809" y="2398602"/>
            <a:ext cx="136242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chemeClr val="tx1"/>
                </a:solidFill>
                <a:latin typeface="+mj-lt"/>
              </a:rPr>
              <a:t>House approves BBBA</a:t>
            </a:r>
          </a:p>
          <a:p>
            <a:pPr marL="285750" indent="-285750">
              <a:spcBef>
                <a:spcPct val="0"/>
              </a:spcBef>
              <a:buClrTx/>
              <a:buSzTx/>
            </a:pPr>
            <a:r>
              <a:rPr lang="en-US" altLang="en-US" sz="1600" dirty="0">
                <a:solidFill>
                  <a:schemeClr val="tx1"/>
                </a:solidFill>
                <a:latin typeface="+mj-lt"/>
              </a:rPr>
              <a:t>Moves to Senate</a:t>
            </a:r>
            <a:endParaRPr lang="en-US" altLang="en-US" sz="1600" dirty="0">
              <a:solidFill>
                <a:srgbClr val="CB2030"/>
              </a:solidFill>
              <a:latin typeface="+mj-lt"/>
            </a:endParaRPr>
          </a:p>
        </p:txBody>
      </p:sp>
      <p:sp>
        <p:nvSpPr>
          <p:cNvPr id="36" name="Rectangle 35">
            <a:extLst>
              <a:ext uri="{FF2B5EF4-FFF2-40B4-BE49-F238E27FC236}">
                <a16:creationId xmlns:a16="http://schemas.microsoft.com/office/drawing/2014/main" id="{E36BDCBA-5A1F-46B2-B9E8-98DA6DBF937D}"/>
              </a:ext>
            </a:extLst>
          </p:cNvPr>
          <p:cNvSpPr>
            <a:spLocks noChangeArrowheads="1"/>
          </p:cNvSpPr>
          <p:nvPr/>
        </p:nvSpPr>
        <p:spPr bwMode="auto">
          <a:xfrm>
            <a:off x="153022" y="4703914"/>
            <a:ext cx="2658453"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chemeClr val="tx1"/>
                </a:solidFill>
                <a:latin typeface="+mj-lt"/>
              </a:rPr>
              <a:t>“American Jobs Plan” &amp; “Made In America Tax Plan” fact sheet released</a:t>
            </a:r>
          </a:p>
          <a:p>
            <a:pPr marL="285750" indent="-285750">
              <a:spcBef>
                <a:spcPct val="0"/>
              </a:spcBef>
              <a:buClrTx/>
              <a:buSzTx/>
            </a:pPr>
            <a:r>
              <a:rPr lang="en-US" altLang="en-US" sz="1600" dirty="0">
                <a:solidFill>
                  <a:schemeClr val="tx1"/>
                </a:solidFill>
                <a:latin typeface="+mj-lt"/>
              </a:rPr>
              <a:t>Focus on rebuilding infrastructure &amp; promoting green energy</a:t>
            </a:r>
          </a:p>
          <a:p>
            <a:pPr marL="285750" indent="-285750">
              <a:spcBef>
                <a:spcPct val="0"/>
              </a:spcBef>
              <a:buClrTx/>
              <a:buSzTx/>
            </a:pPr>
            <a:r>
              <a:rPr lang="en-US" altLang="en-US" sz="1600" dirty="0">
                <a:solidFill>
                  <a:schemeClr val="tx1"/>
                </a:solidFill>
                <a:latin typeface="+mj-lt"/>
              </a:rPr>
              <a:t>Paid for with corporate tax increases</a:t>
            </a:r>
          </a:p>
        </p:txBody>
      </p:sp>
      <p:sp>
        <p:nvSpPr>
          <p:cNvPr id="37" name="Rectangle 36">
            <a:extLst>
              <a:ext uri="{FF2B5EF4-FFF2-40B4-BE49-F238E27FC236}">
                <a16:creationId xmlns:a16="http://schemas.microsoft.com/office/drawing/2014/main" id="{ECFEB494-3ED9-482A-9149-E8A88F9D1F28}"/>
              </a:ext>
            </a:extLst>
          </p:cNvPr>
          <p:cNvSpPr>
            <a:spLocks noChangeArrowheads="1"/>
          </p:cNvSpPr>
          <p:nvPr/>
        </p:nvSpPr>
        <p:spPr bwMode="auto">
          <a:xfrm>
            <a:off x="153022" y="4429085"/>
            <a:ext cx="115282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rgbClr val="CB2030"/>
                </a:solidFill>
                <a:latin typeface="+mj-lt"/>
              </a:rPr>
              <a:t>March 31</a:t>
            </a:r>
          </a:p>
          <a:p>
            <a:pPr marL="285750" indent="-285750">
              <a:spcBef>
                <a:spcPct val="0"/>
              </a:spcBef>
              <a:buClrTx/>
              <a:buSzTx/>
            </a:pPr>
            <a:endParaRPr lang="en-US" altLang="en-US" sz="1600" dirty="0">
              <a:solidFill>
                <a:schemeClr val="tx1"/>
              </a:solidFill>
              <a:latin typeface="+mj-lt"/>
            </a:endParaRPr>
          </a:p>
        </p:txBody>
      </p:sp>
      <p:sp>
        <p:nvSpPr>
          <p:cNvPr id="38" name="Rectangle 37">
            <a:extLst>
              <a:ext uri="{FF2B5EF4-FFF2-40B4-BE49-F238E27FC236}">
                <a16:creationId xmlns:a16="http://schemas.microsoft.com/office/drawing/2014/main" id="{60841E18-4010-409E-B5CE-ACE22BE63CE8}"/>
              </a:ext>
            </a:extLst>
          </p:cNvPr>
          <p:cNvSpPr>
            <a:spLocks noChangeArrowheads="1"/>
          </p:cNvSpPr>
          <p:nvPr/>
        </p:nvSpPr>
        <p:spPr bwMode="auto">
          <a:xfrm>
            <a:off x="6186947" y="4732606"/>
            <a:ext cx="182812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spcBef>
                <a:spcPct val="20000"/>
              </a:spcBef>
              <a:buClr>
                <a:srgbClr val="255B62"/>
              </a:buClr>
              <a:buSzPct val="100000"/>
              <a:buFont typeface="Webdings" panose="05030102010509060703" pitchFamily="18" charset="2"/>
              <a:buChar char="8"/>
              <a:defRPr sz="2000">
                <a:solidFill>
                  <a:srgbClr val="333333"/>
                </a:solidFill>
                <a:latin typeface="Arial" panose="020B0604020202020204" pitchFamily="34" charset="0"/>
                <a:cs typeface="Arial" panose="020B0604020202020204" pitchFamily="34" charset="0"/>
              </a:defRPr>
            </a:lvl1pPr>
            <a:lvl2pPr marL="742950" indent="-285750">
              <a:spcBef>
                <a:spcPct val="20000"/>
              </a:spcBef>
              <a:buClr>
                <a:srgbClr val="B30611"/>
              </a:buClr>
              <a:buSzPct val="100000"/>
              <a:buFont typeface="Webdings" panose="05030102010509060703" pitchFamily="18" charset="2"/>
              <a:buChar char="&lt;"/>
              <a:defRPr>
                <a:solidFill>
                  <a:srgbClr val="333333"/>
                </a:solidFill>
                <a:latin typeface="Arial" panose="020B0604020202020204" pitchFamily="34" charset="0"/>
                <a:cs typeface="Arial" panose="020B0604020202020204" pitchFamily="34" charset="0"/>
              </a:defRPr>
            </a:lvl2pPr>
            <a:lvl3pPr marL="1143000" indent="-228600">
              <a:spcBef>
                <a:spcPct val="20000"/>
              </a:spcBef>
              <a:buClr>
                <a:srgbClr val="519D72"/>
              </a:buClr>
              <a:buSzPct val="8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3pPr>
            <a:lvl4pPr marL="1600200" indent="-228600">
              <a:spcBef>
                <a:spcPct val="20000"/>
              </a:spcBef>
              <a:buClr>
                <a:srgbClr val="DCDDDE"/>
              </a:buClr>
              <a:buSzPct val="100000"/>
              <a:buFont typeface="Webdings" panose="05030102010509060703" pitchFamily="18" charset="2"/>
              <a:buChar char="="/>
              <a:defRPr sz="1600">
                <a:solidFill>
                  <a:srgbClr val="333333"/>
                </a:solidFill>
                <a:latin typeface="Arial" panose="020B0604020202020204" pitchFamily="34" charset="0"/>
                <a:cs typeface="Arial" panose="020B0604020202020204" pitchFamily="34" charset="0"/>
              </a:defRPr>
            </a:lvl4pPr>
            <a:lvl5pPr marL="2057400" indent="-228600">
              <a:spcBef>
                <a:spcPct val="20000"/>
              </a:spcBef>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C8C998"/>
              </a:buClr>
              <a:buSzPct val="50000"/>
              <a:buFont typeface="Wingdings" panose="05000000000000000000" pitchFamily="2" charset="2"/>
              <a:buChar char=""/>
              <a:defRPr sz="1600">
                <a:solidFill>
                  <a:srgbClr val="333333"/>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600" b="1" dirty="0">
                <a:solidFill>
                  <a:schemeClr val="tx1"/>
                </a:solidFill>
                <a:latin typeface="+mj-lt"/>
              </a:rPr>
              <a:t>$3.5 trillion budget resolution introduced by Senate Democrats</a:t>
            </a:r>
          </a:p>
          <a:p>
            <a:pPr marL="285750" indent="-285750">
              <a:spcBef>
                <a:spcPct val="0"/>
              </a:spcBef>
              <a:buClrTx/>
              <a:buSzTx/>
            </a:pPr>
            <a:r>
              <a:rPr lang="en-US" altLang="en-US" sz="1600" dirty="0">
                <a:solidFill>
                  <a:schemeClr val="tx1"/>
                </a:solidFill>
                <a:latin typeface="+mj-lt"/>
              </a:rPr>
              <a:t>Framework for Biden agenda</a:t>
            </a:r>
          </a:p>
        </p:txBody>
      </p:sp>
    </p:spTree>
    <p:extLst>
      <p:ext uri="{BB962C8B-B14F-4D97-AF65-F5344CB8AC3E}">
        <p14:creationId xmlns:p14="http://schemas.microsoft.com/office/powerpoint/2010/main" val="2346531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40B6F-25C6-44ED-A123-8A525DB470DB}"/>
              </a:ext>
            </a:extLst>
          </p:cNvPr>
          <p:cNvSpPr>
            <a:spLocks noGrp="1"/>
          </p:cNvSpPr>
          <p:nvPr>
            <p:ph type="title"/>
          </p:nvPr>
        </p:nvSpPr>
        <p:spPr/>
        <p:txBody>
          <a:bodyPr/>
          <a:lstStyle/>
          <a:p>
            <a:pPr algn="ctr"/>
            <a:r>
              <a:rPr lang="en-US" dirty="0"/>
              <a:t>2021 U.S. Legislative Outlook Uncertain</a:t>
            </a:r>
          </a:p>
        </p:txBody>
      </p:sp>
      <p:sp>
        <p:nvSpPr>
          <p:cNvPr id="3" name="Text Placeholder 2">
            <a:extLst>
              <a:ext uri="{FF2B5EF4-FFF2-40B4-BE49-F238E27FC236}">
                <a16:creationId xmlns:a16="http://schemas.microsoft.com/office/drawing/2014/main" id="{E204F1E2-0E59-4874-98AC-102993700C0C}"/>
              </a:ext>
            </a:extLst>
          </p:cNvPr>
          <p:cNvSpPr>
            <a:spLocks noGrp="1"/>
          </p:cNvSpPr>
          <p:nvPr>
            <p:ph type="body" idx="1"/>
          </p:nvPr>
        </p:nvSpPr>
        <p:spPr/>
        <p:txBody>
          <a:bodyPr/>
          <a:lstStyle/>
          <a:p>
            <a:r>
              <a:rPr lang="en-US" u="sng" dirty="0"/>
              <a:t>Momentum</a:t>
            </a:r>
          </a:p>
        </p:txBody>
      </p:sp>
      <p:sp>
        <p:nvSpPr>
          <p:cNvPr id="4" name="Content Placeholder 3">
            <a:extLst>
              <a:ext uri="{FF2B5EF4-FFF2-40B4-BE49-F238E27FC236}">
                <a16:creationId xmlns:a16="http://schemas.microsoft.com/office/drawing/2014/main" id="{48B8FC54-82D7-4D18-AF00-0441921CB9CE}"/>
              </a:ext>
            </a:extLst>
          </p:cNvPr>
          <p:cNvSpPr>
            <a:spLocks noGrp="1"/>
          </p:cNvSpPr>
          <p:nvPr>
            <p:ph sz="half" idx="2"/>
          </p:nvPr>
        </p:nvSpPr>
        <p:spPr/>
        <p:txBody>
          <a:bodyPr/>
          <a:lstStyle/>
          <a:p>
            <a:r>
              <a:rPr lang="en-US" dirty="0"/>
              <a:t>Biden administration sees BBBA as one shot to enact agenda with greater likelihood Democrats lose House in Nov. 2022 elections.</a:t>
            </a:r>
          </a:p>
          <a:p>
            <a:r>
              <a:rPr lang="en-US" dirty="0"/>
              <a:t>Budget reconciliation resolution</a:t>
            </a:r>
          </a:p>
        </p:txBody>
      </p:sp>
      <p:sp>
        <p:nvSpPr>
          <p:cNvPr id="5" name="Text Placeholder 4">
            <a:extLst>
              <a:ext uri="{FF2B5EF4-FFF2-40B4-BE49-F238E27FC236}">
                <a16:creationId xmlns:a16="http://schemas.microsoft.com/office/drawing/2014/main" id="{AE764F58-1D98-422E-879F-F4EC2B74460D}"/>
              </a:ext>
            </a:extLst>
          </p:cNvPr>
          <p:cNvSpPr>
            <a:spLocks noGrp="1"/>
          </p:cNvSpPr>
          <p:nvPr>
            <p:ph type="body" sz="quarter" idx="3"/>
          </p:nvPr>
        </p:nvSpPr>
        <p:spPr/>
        <p:txBody>
          <a:bodyPr/>
          <a:lstStyle/>
          <a:p>
            <a:r>
              <a:rPr lang="en-US" u="sng" dirty="0"/>
              <a:t>Headwinds</a:t>
            </a:r>
          </a:p>
        </p:txBody>
      </p:sp>
      <p:sp>
        <p:nvSpPr>
          <p:cNvPr id="6" name="Content Placeholder 5">
            <a:extLst>
              <a:ext uri="{FF2B5EF4-FFF2-40B4-BE49-F238E27FC236}">
                <a16:creationId xmlns:a16="http://schemas.microsoft.com/office/drawing/2014/main" id="{7ED0AA5D-7CD8-4641-8E42-4DF91F6586A3}"/>
              </a:ext>
            </a:extLst>
          </p:cNvPr>
          <p:cNvSpPr>
            <a:spLocks noGrp="1"/>
          </p:cNvSpPr>
          <p:nvPr>
            <p:ph sz="quarter" idx="4"/>
          </p:nvPr>
        </p:nvSpPr>
        <p:spPr/>
        <p:txBody>
          <a:bodyPr/>
          <a:lstStyle/>
          <a:p>
            <a:r>
              <a:rPr lang="en-US" dirty="0"/>
              <a:t>Slim margin of control by Democrats in House (3 seats) &amp; Senate (0 seats)</a:t>
            </a:r>
          </a:p>
          <a:p>
            <a:r>
              <a:rPr lang="en-US" dirty="0"/>
              <a:t>Widening divide between moderate &amp; progressive Democrats on number of key issues</a:t>
            </a:r>
          </a:p>
        </p:txBody>
      </p:sp>
    </p:spTree>
    <p:extLst>
      <p:ext uri="{BB962C8B-B14F-4D97-AF65-F5344CB8AC3E}">
        <p14:creationId xmlns:p14="http://schemas.microsoft.com/office/powerpoint/2010/main" val="3849604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FBCC6-CED9-4A05-9082-CE816FCD1E33}"/>
              </a:ext>
            </a:extLst>
          </p:cNvPr>
          <p:cNvSpPr>
            <a:spLocks noGrp="1"/>
          </p:cNvSpPr>
          <p:nvPr>
            <p:ph type="title"/>
          </p:nvPr>
        </p:nvSpPr>
        <p:spPr/>
        <p:txBody>
          <a:bodyPr/>
          <a:lstStyle/>
          <a:p>
            <a:pPr algn="ctr"/>
            <a:r>
              <a:rPr lang="en-US" dirty="0"/>
              <a:t>Select Current Proposals</a:t>
            </a:r>
          </a:p>
        </p:txBody>
      </p:sp>
    </p:spTree>
    <p:extLst>
      <p:ext uri="{BB962C8B-B14F-4D97-AF65-F5344CB8AC3E}">
        <p14:creationId xmlns:p14="http://schemas.microsoft.com/office/powerpoint/2010/main" val="2628369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FBCC6-CED9-4A05-9082-CE816FCD1E33}"/>
              </a:ext>
            </a:extLst>
          </p:cNvPr>
          <p:cNvSpPr>
            <a:spLocks noGrp="1"/>
          </p:cNvSpPr>
          <p:nvPr>
            <p:ph type="title"/>
          </p:nvPr>
        </p:nvSpPr>
        <p:spPr/>
        <p:txBody>
          <a:bodyPr/>
          <a:lstStyle/>
          <a:p>
            <a:pPr algn="ctr"/>
            <a:r>
              <a:rPr lang="en-US" dirty="0"/>
              <a:t>Infrastructure Investment &amp; Jobs Act</a:t>
            </a:r>
          </a:p>
        </p:txBody>
      </p:sp>
      <p:sp>
        <p:nvSpPr>
          <p:cNvPr id="3" name="Content Placeholder 2">
            <a:extLst>
              <a:ext uri="{FF2B5EF4-FFF2-40B4-BE49-F238E27FC236}">
                <a16:creationId xmlns:a16="http://schemas.microsoft.com/office/drawing/2014/main" id="{AE5DEB69-A083-4736-970E-14B2AFBACAF7}"/>
              </a:ext>
            </a:extLst>
          </p:cNvPr>
          <p:cNvSpPr>
            <a:spLocks noGrp="1"/>
          </p:cNvSpPr>
          <p:nvPr>
            <p:ph idx="1"/>
          </p:nvPr>
        </p:nvSpPr>
        <p:spPr/>
        <p:txBody>
          <a:bodyPr/>
          <a:lstStyle/>
          <a:p>
            <a:r>
              <a:rPr lang="en-US" dirty="0"/>
              <a:t>$550 billion in new spending paid for in various ways, including:</a:t>
            </a:r>
          </a:p>
          <a:p>
            <a:pPr lvl="1"/>
            <a:r>
              <a:rPr lang="en-US" dirty="0"/>
              <a:t>Restrict availability of Employee Retention Credit to wages paid prior to Oct. 1, 2021 (three months early), except for recovery start up businesses</a:t>
            </a:r>
          </a:p>
          <a:p>
            <a:pPr lvl="1"/>
            <a:endParaRPr lang="en-US" dirty="0"/>
          </a:p>
          <a:p>
            <a:pPr lvl="1"/>
            <a:r>
              <a:rPr lang="en-US" dirty="0"/>
              <a:t>Strengthen tax enforcement on transactions involving digital assets</a:t>
            </a:r>
          </a:p>
          <a:p>
            <a:pPr lvl="1"/>
            <a:endParaRPr lang="en-US" dirty="0"/>
          </a:p>
          <a:p>
            <a:pPr lvl="1"/>
            <a:r>
              <a:rPr lang="en-US" dirty="0"/>
              <a:t>Repurpose unused COVID-related relief funds</a:t>
            </a:r>
          </a:p>
        </p:txBody>
      </p:sp>
    </p:spTree>
    <p:extLst>
      <p:ext uri="{BB962C8B-B14F-4D97-AF65-F5344CB8AC3E}">
        <p14:creationId xmlns:p14="http://schemas.microsoft.com/office/powerpoint/2010/main" val="352741515"/>
      </p:ext>
    </p:extLst>
  </p:cSld>
  <p:clrMapOvr>
    <a:masterClrMapping/>
  </p:clrMapOvr>
</p:sld>
</file>

<file path=ppt/theme/theme1.xml><?xml version="1.0" encoding="utf-8"?>
<a:theme xmlns:a="http://schemas.openxmlformats.org/drawingml/2006/main" name="Berli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1809</TotalTime>
  <Words>1694</Words>
  <Application>Microsoft Office PowerPoint</Application>
  <PresentationFormat>Widescreen</PresentationFormat>
  <Paragraphs>217</Paragraphs>
  <Slides>24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Amasis MT Pro Black</vt:lpstr>
      <vt:lpstr>Amasis MT Pro Medium</vt:lpstr>
      <vt:lpstr>Arial</vt:lpstr>
      <vt:lpstr>Calibri</vt:lpstr>
      <vt:lpstr>Trebuchet MS</vt:lpstr>
      <vt:lpstr>Webdings</vt:lpstr>
      <vt:lpstr>Wingdings</vt:lpstr>
      <vt:lpstr>Berlin</vt:lpstr>
      <vt:lpstr>Changes to Tax Law:  Know Before You File!</vt:lpstr>
      <vt:lpstr>PowerPoint Presentation</vt:lpstr>
      <vt:lpstr>DISCLAIMER</vt:lpstr>
      <vt:lpstr>Agenda</vt:lpstr>
      <vt:lpstr>U.S. Federal Tax Law Changes &amp; Proposals</vt:lpstr>
      <vt:lpstr>2021 U.S. Legislative Timeline</vt:lpstr>
      <vt:lpstr>2021 U.S. Legislative Outlook Uncertain</vt:lpstr>
      <vt:lpstr>Select Current Proposals</vt:lpstr>
      <vt:lpstr>Infrastructure Investment &amp; Jobs Act</vt:lpstr>
      <vt:lpstr>Build Back Better Act (“BBBA”) Tax Proposals</vt:lpstr>
      <vt:lpstr>Build Back Better Act (“BBBA”) Tax Proposals</vt:lpstr>
      <vt:lpstr>Build Back Better Act (“BBBA”) Tax Proposals</vt:lpstr>
      <vt:lpstr>Build Back Better Act (“BBBA”) Tax Proposals</vt:lpstr>
      <vt:lpstr>Build Back Better Act (“BBBA”) Tax Proposals</vt:lpstr>
      <vt:lpstr>Build Back Better Act (“BBBA”) Tax Proposals</vt:lpstr>
      <vt:lpstr>Other Notable BBBA Framework Updates</vt:lpstr>
      <vt:lpstr>Strategies &amp; Planning Considerations</vt:lpstr>
      <vt:lpstr>3 Steps to Plan Amid Uncertainty</vt:lpstr>
      <vt:lpstr>Federal U.S. Tax Summary By The Numbers</vt:lpstr>
      <vt:lpstr>Illinois Tax Law Changes </vt:lpstr>
      <vt:lpstr>Business and Personal Income Tax Changes</vt:lpstr>
      <vt:lpstr>Impact of COVID-19 and Remote Work Arrangements</vt:lpstr>
      <vt:lpstr>Questions?</vt:lpstr>
      <vt:lpstr>CBA Lawyer  Referral Service  lrs.chicagobar.org or 312-554-2001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CBA Chair and Vice Chair Orientation</dc:title>
  <dc:creator>bmcmeen</dc:creator>
  <cp:lastModifiedBy>Juli Vyverberg</cp:lastModifiedBy>
  <cp:revision>74</cp:revision>
  <dcterms:created xsi:type="dcterms:W3CDTF">2020-07-29T02:01:10Z</dcterms:created>
  <dcterms:modified xsi:type="dcterms:W3CDTF">2021-12-06T15:55:38Z</dcterms:modified>
</cp:coreProperties>
</file>